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handoutMasterIdLst>
    <p:handoutMasterId r:id="rId36"/>
  </p:handoutMasterIdLst>
  <p:sldIdLst>
    <p:sldId id="256" r:id="rId3"/>
    <p:sldId id="282" r:id="rId4"/>
    <p:sldId id="257" r:id="rId5"/>
    <p:sldId id="286" r:id="rId6"/>
    <p:sldId id="287" r:id="rId7"/>
    <p:sldId id="295" r:id="rId8"/>
    <p:sldId id="297" r:id="rId9"/>
    <p:sldId id="296" r:id="rId11"/>
    <p:sldId id="300" r:id="rId12"/>
    <p:sldId id="299" r:id="rId13"/>
    <p:sldId id="291" r:id="rId14"/>
    <p:sldId id="285" r:id="rId15"/>
    <p:sldId id="294" r:id="rId16"/>
    <p:sldId id="305" r:id="rId17"/>
    <p:sldId id="306" r:id="rId18"/>
    <p:sldId id="308" r:id="rId19"/>
    <p:sldId id="310" r:id="rId20"/>
    <p:sldId id="311" r:id="rId21"/>
    <p:sldId id="313" r:id="rId22"/>
    <p:sldId id="309" r:id="rId23"/>
    <p:sldId id="314" r:id="rId24"/>
    <p:sldId id="315" r:id="rId25"/>
    <p:sldId id="316" r:id="rId26"/>
    <p:sldId id="318" r:id="rId27"/>
    <p:sldId id="331" r:id="rId28"/>
    <p:sldId id="326" r:id="rId29"/>
    <p:sldId id="322" r:id="rId30"/>
    <p:sldId id="325" r:id="rId31"/>
    <p:sldId id="330" r:id="rId32"/>
    <p:sldId id="324" r:id="rId33"/>
    <p:sldId id="328" r:id="rId34"/>
    <p:sldId id="329" r:id="rId35"/>
  </p:sldIdLst>
  <p:sldSz cx="12192000" cy="6858000"/>
  <p:notesSz cx="6858000" cy="9144000"/>
  <p:embeddedFontLst>
    <p:embeddedFont>
      <p:font typeface="汉仪正圆-45W" panose="00020600040101010101" charset="-122"/>
      <p:regular r:id="rId41"/>
    </p:embeddedFont>
    <p:embeddedFont>
      <p:font typeface="Algerian" panose="04020705040A02060702" charset="0"/>
      <p:regular r:id="rId42"/>
    </p:embeddedFont>
    <p:embeddedFont>
      <p:font typeface="汉仪中宋S" panose="00020600040101010101" charset="-122"/>
      <p:regular r:id="rId43"/>
    </p:embeddedFont>
    <p:embeddedFont>
      <p:font typeface="黑体" panose="02010609060101010101" charset="-122"/>
      <p:regular r:id="rId44"/>
    </p:embeddedFont>
    <p:embeddedFont>
      <p:font typeface="Wingdings 2" panose="05020102010507070707" pitchFamily="18" charset="2"/>
      <p:regular r:id="rId45"/>
    </p:embeddedFont>
    <p:embeddedFont>
      <p:font typeface="方正楷体_GB2312" panose="02000000000000000000" charset="-122"/>
      <p:regular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Wingdings 3" panose="05040102010807070707" pitchFamily="18" charset="2"/>
      <p:regular r:id="rId51"/>
    </p:embeddedFont>
    <p:embeddedFont>
      <p:font typeface="等线" panose="02010600030101010101" pitchFamily="2" charset="-122"/>
      <p:regular r:id="rId52"/>
    </p:embeddedFont>
    <p:embeddedFont>
      <p:font typeface="华文中宋" panose="02010600040101010101" pitchFamily="2" charset="-122"/>
      <p:regular r:id="rId53"/>
    </p:embeddedFont>
  </p:embeddedFontLst>
  <p:custDataLst>
    <p:tags r:id="rId5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4" userDrawn="1">
          <p15:clr>
            <a:srgbClr val="A4A3A4"/>
          </p15:clr>
        </p15:guide>
        <p15:guide id="2" pos="378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用户" initials="微软用户" lastIdx="8" clrIdx="0"/>
  <p:cmAuthor id="1" name="guoweilun" initials="g" lastIdx="4" clrIdx="0"/>
  <p:cmAuthor id="2" name="Windows 用户" initials="W用" lastIdx="28" clrIdx="1"/>
  <p:cmAuthor id="4" name="lenovo" initials="l" lastIdx="1" clrIdx="3"/>
  <p:cmAuthor id="5" name="王 雪" initials="王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CF4E0"/>
    <a:srgbClr val="FAF2DF"/>
    <a:srgbClr val="E66617"/>
    <a:srgbClr val="A0A87E"/>
    <a:srgbClr val="A2A778"/>
    <a:srgbClr val="F08B55"/>
    <a:srgbClr val="FCE2A4"/>
    <a:srgbClr val="ED8853"/>
    <a:srgbClr val="749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44"/>
        <p:guide pos="378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4" Type="http://schemas.openxmlformats.org/officeDocument/2006/relationships/tags" Target="tags/tag67.xml"/><Relationship Id="rId53" Type="http://schemas.openxmlformats.org/officeDocument/2006/relationships/font" Target="fonts/font13.fntdata"/><Relationship Id="rId52" Type="http://schemas.openxmlformats.org/officeDocument/2006/relationships/font" Target="fonts/font12.fntdata"/><Relationship Id="rId51" Type="http://schemas.openxmlformats.org/officeDocument/2006/relationships/font" Target="fonts/font11.fntdata"/><Relationship Id="rId50" Type="http://schemas.openxmlformats.org/officeDocument/2006/relationships/font" Target="fonts/font10.fntdata"/><Relationship Id="rId5" Type="http://schemas.openxmlformats.org/officeDocument/2006/relationships/slide" Target="slides/slide3.xml"/><Relationship Id="rId49" Type="http://schemas.openxmlformats.org/officeDocument/2006/relationships/font" Target="fonts/font9.fntdata"/><Relationship Id="rId48" Type="http://schemas.openxmlformats.org/officeDocument/2006/relationships/font" Target="fonts/font8.fntdata"/><Relationship Id="rId47" Type="http://schemas.openxmlformats.org/officeDocument/2006/relationships/font" Target="fonts/font7.fntdata"/><Relationship Id="rId46" Type="http://schemas.openxmlformats.org/officeDocument/2006/relationships/font" Target="fonts/font6.fntdata"/><Relationship Id="rId45" Type="http://schemas.openxmlformats.org/officeDocument/2006/relationships/font" Target="fonts/font5.fntdata"/><Relationship Id="rId44" Type="http://schemas.openxmlformats.org/officeDocument/2006/relationships/font" Target="fonts/font4.fntdata"/><Relationship Id="rId43" Type="http://schemas.openxmlformats.org/officeDocument/2006/relationships/font" Target="fonts/font3.fntdata"/><Relationship Id="rId42" Type="http://schemas.openxmlformats.org/officeDocument/2006/relationships/font" Target="fonts/font2.fntdata"/><Relationship Id="rId41" Type="http://schemas.openxmlformats.org/officeDocument/2006/relationships/font" Target="fonts/font1.fntdata"/><Relationship Id="rId40" Type="http://schemas.openxmlformats.org/officeDocument/2006/relationships/commentAuthors" Target="commentAuthors.xml"/><Relationship Id="rId4" Type="http://schemas.openxmlformats.org/officeDocument/2006/relationships/slide" Target="slides/slide2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handoutMaster" Target="handoutMasters/handoutMaster1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正圆-45W" panose="00020600040101010101" charset="-122"/>
              <a:ea typeface="汉仪正圆-45W" panose="00020600040101010101" charset="-122"/>
              <a:cs typeface="汉仪正圆-45W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汉仪正圆-45W" panose="00020600040101010101" charset="-122"/>
              </a:rPr>
            </a:fld>
            <a:endParaRPr lang="zh-CN" altLang="en-US">
              <a:cs typeface="汉仪正圆-45W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正圆-45W" panose="00020600040101010101" charset="-122"/>
              <a:ea typeface="汉仪正圆-45W" panose="00020600040101010101" charset="-122"/>
              <a:cs typeface="汉仪正圆-45W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汉仪正圆-45W" panose="00020600040101010101" charset="-122"/>
              </a:rPr>
            </a:fld>
            <a:endParaRPr lang="zh-CN" altLang="en-US">
              <a:cs typeface="汉仪正圆-45W" panose="0002060004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9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华康少女文字W5(P)" pitchFamily="82" charset="-122"/>
              </a:defRPr>
            </a:lvl9pPr>
          </a:lstStyle>
          <a:p>
            <a:fld id="{F279984D-2680-458E-9FD3-DA0B42A10E5B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763950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3995" y="492125"/>
            <a:ext cx="11767185" cy="615823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  <a:lvl2pPr>
              <a:defRPr>
                <a:cs typeface="汉仪正圆-45W" panose="00020600040101010101" charset="-122"/>
              </a:defRPr>
            </a:lvl2pPr>
            <a:lvl3pPr>
              <a:defRPr>
                <a:cs typeface="汉仪正圆-45W" panose="00020600040101010101" charset="-122"/>
              </a:defRPr>
            </a:lvl3pPr>
            <a:lvl4pPr>
              <a:defRPr>
                <a:cs typeface="汉仪正圆-45W" panose="00020600040101010101" charset="-122"/>
              </a:defRPr>
            </a:lvl4pPr>
            <a:lvl5pPr>
              <a:defRPr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0D7E23F7-2C2F-4439-8771-CF74DAD7FF0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6FEBEBC3-80FF-4C66-A06C-028EE844B8FE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单击此处编辑标题式</a:t>
            </a:r>
            <a:endParaRPr lang="zh-CN" altLang="en-US" dirty="0"/>
          </a:p>
        </p:txBody>
      </p:sp>
    </p:spTree>
  </p:cSld>
  <p:clrMapOvr>
    <a:masterClrMapping/>
  </p:clrMapOvr>
  <p:transition>
    <p:cover dir="r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  <a:cs typeface="汉仪正圆-45W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  <a:lvl2pPr>
              <a:defRPr>
                <a:cs typeface="汉仪正圆-45W" panose="00020600040101010101" charset="-122"/>
              </a:defRPr>
            </a:lvl2pPr>
            <a:lvl3pPr>
              <a:defRPr>
                <a:cs typeface="汉仪正圆-45W" panose="00020600040101010101" charset="-122"/>
              </a:defRPr>
            </a:lvl3pPr>
            <a:lvl4pPr>
              <a:defRPr>
                <a:cs typeface="汉仪正圆-45W" panose="00020600040101010101" charset="-122"/>
              </a:defRPr>
            </a:lvl4pPr>
            <a:lvl5pPr>
              <a:defRPr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  <a:cs typeface="汉仪正圆-45W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  <a:lvl2pPr>
              <a:defRPr>
                <a:cs typeface="汉仪正圆-45W" panose="00020600040101010101" charset="-122"/>
              </a:defRPr>
            </a:lvl2pPr>
            <a:lvl3pPr>
              <a:defRPr>
                <a:cs typeface="汉仪正圆-45W" panose="00020600040101010101" charset="-122"/>
              </a:defRPr>
            </a:lvl3pPr>
            <a:lvl4pPr>
              <a:defRPr>
                <a:cs typeface="汉仪正圆-45W" panose="00020600040101010101" charset="-122"/>
              </a:defRPr>
            </a:lvl4pPr>
            <a:lvl5pPr>
              <a:defRPr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>
                <a:cs typeface="汉仪正圆-45W" panose="00020600040101010101" charset="-122"/>
              </a:defRPr>
            </a:lvl1pPr>
            <a:lvl2pPr marL="685800" indent="-228600">
              <a:defRPr spc="300">
                <a:cs typeface="汉仪正圆-45W" panose="00020600040101010101" charset="-122"/>
              </a:defRPr>
            </a:lvl2pPr>
            <a:lvl3pPr marL="1143000" indent="-228600">
              <a:defRPr spc="300">
                <a:cs typeface="汉仪正圆-45W" panose="00020600040101010101" charset="-122"/>
              </a:defRPr>
            </a:lvl3pPr>
            <a:lvl4pPr marL="1600200" indent="-228600">
              <a:defRPr spc="300">
                <a:cs typeface="汉仪正圆-45W" panose="00020600040101010101" charset="-122"/>
              </a:defRPr>
            </a:lvl4pPr>
            <a:lvl5pPr marL="2057400" indent="-228600">
              <a:defRPr spc="300"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tags" Target="../tags/tag36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763950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1.xml"/><Relationship Id="rId1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2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61.xml"/><Relationship Id="rId8" Type="http://schemas.openxmlformats.org/officeDocument/2006/relationships/tags" Target="../tags/tag60.xml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53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2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620010" y="1407160"/>
            <a:ext cx="7054850" cy="279971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zh-CN" sz="8800" b="1" cap="all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lgerian" panose="04020705040A02060702" charset="0"/>
                <a:ea typeface="汉仪中宋S" panose="00020600040101010101" charset="-122"/>
                <a:cs typeface="Algerian" panose="04020705040A02060702" charset="0"/>
                <a:sym typeface="+mn-lt"/>
              </a:rPr>
              <a:t>Fight for </a:t>
            </a:r>
            <a:endParaRPr lang="en-US" altLang="zh-CN" sz="8800" b="1" cap="all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lgerian" panose="04020705040A02060702" charset="0"/>
              <a:ea typeface="汉仪中宋S" panose="00020600040101010101" charset="-122"/>
              <a:cs typeface="Algerian" panose="04020705040A02060702" charset="0"/>
              <a:sym typeface="+mn-lt"/>
            </a:endParaRPr>
          </a:p>
          <a:p>
            <a:pPr algn="ctr"/>
            <a:r>
              <a:rPr lang="en-US" altLang="zh-CN" sz="8800" b="1" cap="all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lgerian" panose="04020705040A02060702" charset="0"/>
                <a:ea typeface="汉仪中宋S" panose="00020600040101010101" charset="-122"/>
                <a:cs typeface="Algerian" panose="04020705040A02060702" charset="0"/>
                <a:sym typeface="+mn-lt"/>
              </a:rPr>
              <a:t>Video!</a:t>
            </a:r>
            <a:endParaRPr lang="zh-CN" altLang="en-US" sz="8800" b="1" cap="all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lgerian" panose="04020705040A02060702" charset="0"/>
              <a:ea typeface="汉仪中宋S" panose="00020600040101010101" charset="-122"/>
              <a:cs typeface="Algerian" panose="04020705040A02060702" charset="0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447040" y="482600"/>
            <a:ext cx="2245995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eager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7675" y="1108710"/>
            <a:ext cx="1113282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36.After several failures, Mattew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success.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37. After several failures, Mattew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succeed/be successful.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indent="457200"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几次失败后，马修渴望成功。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38. I wasn’t able to hide my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when I asked, “What do you wish me do now?”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1175" y="3354070"/>
            <a:ext cx="2245995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youth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3585" y="3812540"/>
            <a:ext cx="870902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39. He was a great football player </a:t>
            </a:r>
            <a:r>
              <a:rPr lang="en-US" altLang="zh-CN" sz="28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in his youth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40.  青年文化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41. the youth of today 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42. Old as he is, he is full of 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enthusiasm.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他虽然老了，却充满了青春的热情。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164195" y="3900170"/>
            <a:ext cx="26314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in sb's youth </a:t>
            </a:r>
            <a:endParaRPr lang="en-US" altLang="zh-CN" sz="24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r>
              <a:rPr lang="en-US" altLang="zh-CN" sz="24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某人的青年时期</a:t>
            </a:r>
            <a:endParaRPr lang="en-US" altLang="zh-CN" sz="24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603875" y="1050290"/>
            <a:ext cx="21062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is eager for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603875" y="1513205"/>
            <a:ext cx="21062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is eager to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4865" y="4276725"/>
            <a:ext cx="67551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他</a:t>
            </a:r>
            <a:r>
              <a:rPr lang="en-US" altLang="zh-CN" sz="28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年轻时</a:t>
            </a:r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是一名伟大的足球运动员。</a:t>
            </a:r>
            <a:endParaRPr lang="en-US" altLang="zh-CN" sz="2800"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89145" y="2390140"/>
            <a:ext cx="21062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eagerness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166745" y="4652010"/>
            <a:ext cx="23228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youth culture</a:t>
            </a:r>
            <a:endParaRPr lang="en-US" altLang="zh-CN" sz="28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115435" y="5173980"/>
            <a:ext cx="2174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当代青年</a:t>
            </a:r>
            <a:endParaRPr lang="zh-CN" altLang="en-US" sz="2800" b="1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603875" y="549656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youthful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9" grpId="0"/>
      <p:bldP spid="9" grpId="1"/>
      <p:bldP spid="11" grpId="0"/>
      <p:bldP spid="11" grpId="1"/>
      <p:bldP spid="12" grpId="0"/>
      <p:bldP spid="12" grpId="1"/>
      <p:bldP spid="13" grpId="0"/>
      <p:bldP spid="13" grpId="1"/>
      <p:bldP spid="6" grpId="0"/>
      <p:bldP spid="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93725" y="328930"/>
            <a:ext cx="6137910" cy="735965"/>
          </a:xfrm>
          <a:prstGeom prst="rect">
            <a:avLst/>
          </a:prstGeom>
        </p:spPr>
        <p:txBody>
          <a:bodyPr wrap="square" lIns="121864" tIns="60932" rIns="121864" bIns="60932">
            <a:spAutoFit/>
          </a:bodyPr>
          <a:lstStyle/>
          <a:p>
            <a:pPr>
              <a:spcBef>
                <a:spcPts val="1600"/>
              </a:spcBef>
              <a:spcAft>
                <a:spcPts val="1600"/>
              </a:spcAft>
            </a:pPr>
            <a:r>
              <a:rPr lang="en-US" altLang="zh-CN" sz="4000" b="1" dirty="0">
                <a:ln>
                  <a:solidFill>
                    <a:srgbClr val="FFFF00"/>
                  </a:solidFill>
                </a:ln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perform &amp; </a:t>
            </a:r>
            <a:r>
              <a:rPr lang="en-US" altLang="zh-CN" sz="4000" b="1" dirty="0">
                <a:ln>
                  <a:solidFill>
                    <a:srgbClr val="FFFF00"/>
                  </a:solidFill>
                </a:ln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performance</a:t>
            </a:r>
            <a:r>
              <a:rPr lang="en-US" altLang="zh-CN" sz="4000" b="1" dirty="0">
                <a:ln>
                  <a:solidFill>
                    <a:srgbClr val="FFFF00"/>
                  </a:solidFill>
                </a:ln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lang="en-US" altLang="zh-CN" sz="4000" b="1" dirty="0">
              <a:ln>
                <a:solidFill>
                  <a:srgbClr val="FFFF00"/>
                </a:solidFill>
              </a:ln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35025" y="1584960"/>
            <a:ext cx="605155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43.</a:t>
            </a: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“A Buddism godness Guanyin Bodhisattva” is the Chinese national cultural heritage of mankind. It is</a:t>
            </a: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(perform) </a:t>
            </a:r>
            <a:r>
              <a:rPr lang="en-US" altLang="zh-CN" sz="3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by disabled </a:t>
            </a:r>
            <a:r>
              <a:rPr lang="en-US" altLang="zh-CN" sz="3200" u="sng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</a:t>
            </a: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(perform). The</a:t>
            </a: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(perform) moved the whole China.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37475" y="1584960"/>
            <a:ext cx="4043045" cy="36131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156585" y="3130550"/>
            <a:ext cx="21062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performed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93390" y="3553460"/>
            <a:ext cx="21062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performers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614805" y="4010025"/>
            <a:ext cx="23437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performance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44170" y="657860"/>
            <a:ext cx="11449050" cy="2188210"/>
          </a:xfrm>
          <a:prstGeom prst="rect">
            <a:avLst/>
          </a:prstGeom>
        </p:spPr>
        <p:txBody>
          <a:bodyPr wrap="square" lIns="121864" tIns="60932" rIns="121864" bIns="60932">
            <a:spAutoFit/>
          </a:bodyPr>
          <a:lstStyle/>
          <a:p>
            <a:pPr defTabSz="1218565">
              <a:lnSpc>
                <a:spcPct val="14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44. She _________________________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（发挥重要作用</a:t>
            </a:r>
            <a:r>
              <a:rPr lang="zh-CN" altLang="en-US" sz="3200" dirty="0">
                <a:solidFill>
                  <a:schemeClr val="tx1"/>
                </a:solidFill>
              </a:rPr>
              <a:t>）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in our organization.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1218565">
              <a:lnSpc>
                <a:spcPct val="140000"/>
              </a:lnSpc>
            </a:pPr>
            <a:endParaRPr lang="zh-CN" altLang="en-US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923298" y="657632"/>
            <a:ext cx="5008880" cy="612775"/>
          </a:xfrm>
          <a:prstGeom prst="rect">
            <a:avLst/>
          </a:prstGeom>
        </p:spPr>
        <p:txBody>
          <a:bodyPr wrap="none" lIns="121864" tIns="60932" rIns="121864" bIns="60932">
            <a:spAutoFit/>
          </a:bodyPr>
          <a:lstStyle/>
          <a:p>
            <a:pPr defTabSz="1218565"/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performs an important role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4" name="TextBox 1"/>
          <p:cNvSpPr txBox="1"/>
          <p:nvPr/>
        </p:nvSpPr>
        <p:spPr>
          <a:xfrm>
            <a:off x="344170" y="2339975"/>
            <a:ext cx="2542540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adventure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4365" y="3514725"/>
            <a:ext cx="1051560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45.  冒险精神  a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of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</a:t>
            </a:r>
            <a:r>
              <a:rPr lang="en-US" altLang="zh-CN" sz="3200">
                <a:solidFill>
                  <a:srgbClr val="FCF4E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.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</a:t>
            </a:r>
            <a:endParaRPr lang="en-US" altLang="zh-CN" sz="3200" u="sng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endParaRPr lang="en-US" altLang="zh-CN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46. An 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is someone who is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enough to explore the unknown world.</a:t>
            </a:r>
            <a:endParaRPr lang="en-US" altLang="zh-CN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冒险家是那些有足够的冒险精神去探索未知世界的人。</a:t>
            </a:r>
            <a:endParaRPr lang="en-US" altLang="zh-CN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637915" y="3424555"/>
            <a:ext cx="12966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spirit</a:t>
            </a:r>
            <a:endParaRPr lang="en-US" altLang="zh-CN" sz="32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389245" y="3469640"/>
            <a:ext cx="22034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adventure</a:t>
            </a:r>
            <a:endParaRPr lang="en-US" altLang="zh-CN" sz="32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923415" y="4436745"/>
            <a:ext cx="2159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adventure</a:t>
            </a:r>
            <a:r>
              <a:rPr lang="en-US" altLang="zh-CN" sz="32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r</a:t>
            </a:r>
            <a:endParaRPr lang="en-US" altLang="zh-CN" sz="32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241540" y="4436745"/>
            <a:ext cx="29927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adventurous</a:t>
            </a:r>
            <a:endParaRPr lang="en-US" altLang="zh-CN" sz="3200" b="1">
              <a:solidFill>
                <a:srgbClr val="C00000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" grpId="0"/>
      <p:bldP spid="7" grpId="0"/>
      <p:bldP spid="6" grpId="1"/>
      <p:bldP spid="7" grpId="1"/>
      <p:bldP spid="8" grpId="0"/>
      <p:bldP spid="9" grpId="0"/>
      <p:bldP spid="8" grpId="1"/>
      <p:bldP spid="9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11887" y="871573"/>
            <a:ext cx="12097344" cy="5691505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lstStyle/>
          <a:p>
            <a:pPr lvl="0"/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一、根据句意，选出下列句子中</a:t>
            </a:r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flexible</a:t>
            </a:r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的释义。</a:t>
            </a:r>
            <a:endParaRPr lang="zh-CN" altLang="en-US" sz="30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0"/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a. </a:t>
            </a:r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可变通的；灵活的</a:t>
            </a:r>
            <a:endParaRPr lang="en-US" altLang="zh-CN" sz="30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30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b. </a:t>
            </a:r>
            <a:r>
              <a:rPr lang="zh-CN" altLang="en-US" sz="30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易弯曲的；柔韧的</a:t>
            </a:r>
            <a:endParaRPr lang="zh-CN" altLang="en-US" sz="30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0"/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47. The inventors said the material becomes </a:t>
            </a:r>
            <a:r>
              <a:rPr lang="en-US" altLang="zh-CN" sz="3000" b="1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flexible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when wet, so they’re exploring ways to use it in wet environments.</a:t>
            </a:r>
            <a:r>
              <a:rPr lang="zh-CN" altLang="en-US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（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2012 </a:t>
            </a:r>
            <a:r>
              <a:rPr lang="zh-CN" altLang="en-US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湖南</a:t>
            </a:r>
            <a:r>
              <a:rPr lang="zh-CN" altLang="en-US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）</a:t>
            </a:r>
            <a:r>
              <a:rPr lang="en-US" altLang="zh-CN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    ______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/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48. Schedules tend to be </a:t>
            </a:r>
            <a:r>
              <a:rPr lang="en-US" altLang="zh-CN" sz="3000" b="1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flexible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with business meetings sometimes starting later than planned.</a:t>
            </a:r>
            <a:r>
              <a:rPr lang="zh-CN" altLang="en-US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（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2014 </a:t>
            </a:r>
            <a:r>
              <a:rPr lang="zh-CN" altLang="en-US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浙江</a:t>
            </a:r>
            <a:r>
              <a:rPr lang="zh-CN" altLang="en-US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）</a:t>
            </a:r>
            <a:r>
              <a:rPr lang="en-US" altLang="zh-CN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                                              ______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/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二、翻译句子。</a:t>
            </a:r>
            <a:endParaRPr lang="zh-CN" altLang="en-US" sz="30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lvl="0"/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49. </a:t>
            </a:r>
            <a:r>
              <a:rPr lang="zh-CN" altLang="en-US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弹性的工作时间是女性择业考虑的重要因素。</a:t>
            </a:r>
            <a:endParaRPr lang="zh-CN" altLang="en-US" sz="3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lvl="0"/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________________________ are a  major career consideration for women.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/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50. </a:t>
            </a:r>
            <a:r>
              <a:rPr lang="zh-CN" altLang="en-US" sz="3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他在这个问题上寸步不让。</a:t>
            </a:r>
            <a:endParaRPr lang="zh-CN" altLang="en-US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He’s completely 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_______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on the subject.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文本框 4"/>
          <p:cNvSpPr txBox="1"/>
          <p:nvPr/>
        </p:nvSpPr>
        <p:spPr>
          <a:xfrm>
            <a:off x="306610" y="286869"/>
            <a:ext cx="469914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flexible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文本框 16"/>
          <p:cNvSpPr txBox="1"/>
          <p:nvPr/>
        </p:nvSpPr>
        <p:spPr>
          <a:xfrm>
            <a:off x="10649419" y="2681349"/>
            <a:ext cx="672075" cy="615549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b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文本框 16"/>
          <p:cNvSpPr txBox="1"/>
          <p:nvPr/>
        </p:nvSpPr>
        <p:spPr>
          <a:xfrm>
            <a:off x="10703725" y="3583876"/>
            <a:ext cx="672075" cy="615549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lstStyle/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a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6"/>
          <p:cNvSpPr txBox="1"/>
          <p:nvPr/>
        </p:nvSpPr>
        <p:spPr>
          <a:xfrm>
            <a:off x="222885" y="4958715"/>
            <a:ext cx="5311140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Flexible working / work hours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文本框 16"/>
          <p:cNvSpPr txBox="1"/>
          <p:nvPr/>
        </p:nvSpPr>
        <p:spPr>
          <a:xfrm>
            <a:off x="2967749" y="5906189"/>
            <a:ext cx="1686313" cy="553994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inflexible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620010" y="1729740"/>
            <a:ext cx="7054850" cy="279971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zh-CN" sz="8800" b="1" cap="all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lgerian" panose="04020705040A02060702" charset="0"/>
                <a:ea typeface="汉仪中宋S" panose="00020600040101010101" charset="-122"/>
                <a:cs typeface="Algerian" panose="04020705040A02060702" charset="0"/>
                <a:sym typeface="+mn-lt"/>
              </a:rPr>
              <a:t>Fight for </a:t>
            </a:r>
            <a:endParaRPr lang="en-US" altLang="zh-CN" sz="8800" b="1" cap="all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lgerian" panose="04020705040A02060702" charset="0"/>
              <a:ea typeface="汉仪中宋S" panose="00020600040101010101" charset="-122"/>
              <a:cs typeface="Algerian" panose="04020705040A02060702" charset="0"/>
              <a:sym typeface="+mn-lt"/>
            </a:endParaRPr>
          </a:p>
          <a:p>
            <a:pPr algn="ctr"/>
            <a:r>
              <a:rPr lang="en-US" altLang="zh-CN" sz="8800" b="1" cap="all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lgerian" panose="04020705040A02060702" charset="0"/>
                <a:ea typeface="汉仪中宋S" panose="00020600040101010101" charset="-122"/>
                <a:cs typeface="Algerian" panose="04020705040A02060702" charset="0"/>
                <a:sym typeface="+mn-lt"/>
              </a:rPr>
              <a:t>Video!</a:t>
            </a:r>
            <a:endParaRPr lang="zh-CN" altLang="en-US" sz="8800" b="1" cap="all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lgerian" panose="04020705040A02060702" charset="0"/>
              <a:ea typeface="汉仪中宋S" panose="00020600040101010101" charset="-122"/>
              <a:cs typeface="Algerian" panose="04020705040A02060702" charset="0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9160" y="483235"/>
            <a:ext cx="24257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latin typeface="Times New Roman" panose="02020603050405020304" charset="0"/>
                <a:cs typeface="Times New Roman" panose="02020603050405020304" charset="0"/>
              </a:rPr>
              <a:t>2410: 9mins</a:t>
            </a:r>
            <a:endParaRPr lang="en-US" altLang="zh-CN" sz="32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 b="1">
                <a:latin typeface="Times New Roman" panose="02020603050405020304" charset="0"/>
                <a:cs typeface="Times New Roman" panose="02020603050405020304" charset="0"/>
              </a:rPr>
              <a:t>2412: 9mins</a:t>
            </a:r>
            <a:endParaRPr lang="en-US" altLang="zh-CN" sz="3200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274320" y="184150"/>
            <a:ext cx="10535920" cy="71304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1. </a:t>
            </a:r>
            <a:r>
              <a:rPr lang="zh-CN" altLang="en-US" sz="3200" b="1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租金</a:t>
            </a: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 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</a:t>
            </a:r>
            <a:r>
              <a:rPr kumimoji="0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2.</a:t>
            </a:r>
            <a:r>
              <a:rPr lang="zh-CN" altLang="en-US" sz="3200" b="1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食品杂货；食品杂货店</a:t>
            </a: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</a:t>
            </a:r>
            <a:r>
              <a:rPr kumimoji="0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 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3. </a:t>
            </a:r>
            <a:r>
              <a: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紧急情况；突发事件</a:t>
            </a: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 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</a:t>
            </a:r>
            <a:r>
              <a:rPr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 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defTabSz="914400">
              <a:lnSpc>
                <a:spcPct val="130000"/>
              </a:lnSpc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4. </a:t>
            </a:r>
            <a:r>
              <a: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自愿</a:t>
            </a:r>
            <a:r>
              <a:rPr lang="en-US" altLang="zh-CN" sz="3200" b="1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  <a:latin typeface="+mn-ea"/>
                <a:cs typeface="Times New Roman" panose="02020603050405020304" charset="0"/>
                <a:sym typeface="Kingsoft Phonetic Plain" charset="0"/>
              </a:rPr>
              <a:t>/</a:t>
            </a:r>
            <a:r>
              <a:rPr lang="en-US" altLang="zh-CN" sz="3200" b="1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zh-CN" altLang="en-US" sz="3200" b="1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无偿；主动说</a:t>
            </a: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v 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>
              <a:lnSpc>
                <a:spcPct val="130000"/>
              </a:lnSpc>
              <a:defRPr/>
            </a:pP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5.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志愿的；自愿的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b="1" i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6.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在 </a:t>
            </a:r>
            <a:r>
              <a:rPr lang="en-US" altLang="zh-CN" sz="3200" b="1" dirty="0">
                <a:latin typeface="+mn-ea"/>
                <a:cs typeface="Times New Roman" panose="02020603050405020304" charset="0"/>
                <a:sym typeface="Kingsoft Phonetic Plain" charset="0"/>
              </a:rPr>
              <a:t>/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往城市的商业区 </a:t>
            </a:r>
            <a:r>
              <a:rPr lang="en-US" altLang="zh-CN" sz="3200" b="1" dirty="0">
                <a:latin typeface="+mn-ea"/>
                <a:cs typeface="Times New Roman" panose="02020603050405020304" charset="0"/>
                <a:sym typeface="Kingsoft Phonetic Plain" charset="0"/>
              </a:rPr>
              <a:t>/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市中心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sz="3200" b="1" i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adv</a:t>
            </a: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7.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一个镜头；场景</a:t>
            </a: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b="1" i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</a:t>
            </a: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8.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公寓；一套房间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altLang="zh-CN" sz="3200" b="1" i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endParaRPr sz="32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  <a:p>
            <a:pPr defTabSz="914400">
              <a:lnSpc>
                <a:spcPct val="130000"/>
              </a:lnSpc>
              <a:defRPr/>
            </a:pP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9.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回答；反应</a:t>
            </a: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b="1" i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</a:t>
            </a:r>
            <a:r>
              <a:rPr 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</a:t>
            </a:r>
            <a:endParaRPr lang="en-US" altLang="zh-CN" sz="3200" b="1" noProof="0" dirty="0">
              <a:ln>
                <a:noFill/>
              </a:ln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  <a:p>
            <a:pPr defTabSz="914400">
              <a:lnSpc>
                <a:spcPct val="130000"/>
              </a:lnSpc>
              <a:defRPr/>
            </a:pP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10. </a:t>
            </a:r>
            <a:r>
              <a:rPr lang="zh-CN" altLang="en-US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回答；回应</a:t>
            </a: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v.</a:t>
            </a:r>
            <a:r>
              <a:rPr lang="en-US" altLang="zh-CN" sz="3200" b="1" u="sng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                     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defTabSz="914400">
              <a:lnSpc>
                <a:spcPct val="130000"/>
              </a:lnSpc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r>
              <a:rPr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6" name="Rectangle 30"/>
          <p:cNvSpPr>
            <a:spLocks noChangeArrowheads="1"/>
          </p:cNvSpPr>
          <p:nvPr/>
        </p:nvSpPr>
        <p:spPr bwMode="auto">
          <a:xfrm>
            <a:off x="2014122" y="234982"/>
            <a:ext cx="2710787" cy="63944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algn="ctr">
              <a:lnSpc>
                <a:spcPct val="130000"/>
              </a:lnSpc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rent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7" name="Rectangle 30"/>
          <p:cNvSpPr>
            <a:spLocks noChangeArrowheads="1"/>
          </p:cNvSpPr>
          <p:nvPr/>
        </p:nvSpPr>
        <p:spPr bwMode="auto">
          <a:xfrm>
            <a:off x="5346700" y="969645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grocery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0" name="Rectangle 30"/>
          <p:cNvSpPr>
            <a:spLocks noChangeArrowheads="1"/>
          </p:cNvSpPr>
          <p:nvPr/>
        </p:nvSpPr>
        <p:spPr bwMode="auto">
          <a:xfrm>
            <a:off x="5075886" y="1607235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emergency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5076356" y="2245041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volunteer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1" name="Rectangle 30"/>
          <p:cNvSpPr>
            <a:spLocks noChangeArrowheads="1"/>
          </p:cNvSpPr>
          <p:nvPr/>
        </p:nvSpPr>
        <p:spPr bwMode="auto">
          <a:xfrm>
            <a:off x="4495482" y="2814710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voluntary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4" name="Rectangle 30"/>
          <p:cNvSpPr>
            <a:spLocks noChangeArrowheads="1"/>
          </p:cNvSpPr>
          <p:nvPr/>
        </p:nvSpPr>
        <p:spPr bwMode="auto">
          <a:xfrm>
            <a:off x="7373951" y="3400648"/>
            <a:ext cx="2710787" cy="63944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downtown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7" name="Rectangle 30"/>
          <p:cNvSpPr>
            <a:spLocks noChangeArrowheads="1"/>
          </p:cNvSpPr>
          <p:nvPr/>
        </p:nvSpPr>
        <p:spPr bwMode="auto">
          <a:xfrm>
            <a:off x="3913974" y="4094107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scene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8" name="Rectangle 30"/>
          <p:cNvSpPr>
            <a:spLocks noChangeArrowheads="1"/>
          </p:cNvSpPr>
          <p:nvPr/>
        </p:nvSpPr>
        <p:spPr bwMode="auto">
          <a:xfrm>
            <a:off x="3993984" y="4805477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flat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9" name="Rectangle 30"/>
          <p:cNvSpPr>
            <a:spLocks noChangeArrowheads="1"/>
          </p:cNvSpPr>
          <p:nvPr/>
        </p:nvSpPr>
        <p:spPr bwMode="auto">
          <a:xfrm>
            <a:off x="3311553" y="534860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response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Rectangle 30"/>
          <p:cNvSpPr>
            <a:spLocks noChangeArrowheads="1"/>
          </p:cNvSpPr>
          <p:nvPr/>
        </p:nvSpPr>
        <p:spPr bwMode="auto">
          <a:xfrm>
            <a:off x="3078508" y="598360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respon</a:t>
            </a: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d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3311525" y="6478270"/>
            <a:ext cx="2275840" cy="254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21" grpId="0"/>
      <p:bldP spid="14" grpId="0"/>
      <p:bldP spid="17" grpId="0"/>
      <p:bldP spid="18" grpId="0"/>
      <p:bldP spid="19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379730" y="340995"/>
            <a:ext cx="11676380" cy="649033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>
              <a:lnSpc>
                <a:spcPct val="130000"/>
              </a:lnSpc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11. accountant </a:t>
            </a:r>
            <a:r>
              <a:rPr lang="en-US" altLang="zh-CN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</a:t>
            </a: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</a:t>
            </a:r>
            <a:endParaRPr lang="en-US" altLang="zh-CN" sz="32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  <a:p>
            <a:pPr>
              <a:lnSpc>
                <a:spcPct val="130000"/>
              </a:lnSpc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12. grocer</a:t>
            </a:r>
            <a:r>
              <a: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altLang="zh-CN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 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</a:t>
            </a: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13. </a:t>
            </a: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lap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n </a:t>
            </a:r>
            <a:r>
              <a:rPr kumimoji="0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</a:t>
            </a:r>
            <a:r>
              <a:rPr kumimoji="0" 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</a:t>
            </a:r>
            <a:r>
              <a:rPr kumimoji="0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14. </a:t>
            </a: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teller</a:t>
            </a:r>
            <a:r>
              <a:rPr 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sz="3200" b="1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 </a:t>
            </a:r>
            <a:r>
              <a:rPr kumimoji="0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 </a:t>
            </a:r>
            <a:endParaRPr kumimoji="0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15. 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提取；支取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16. 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17.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摇头</a:t>
            </a: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/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点头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18.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一个灿烂的笑容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19.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改编自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20.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数（</a:t>
            </a:r>
            <a:r>
              <a:rPr kumimoji="0" lang="zh-CN" altLang="en-US" sz="3200" b="1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钱）</a:t>
            </a:r>
            <a:endParaRPr kumimoji="0" lang="en-US" altLang="zh-CN" sz="3200" b="1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6" name="Rectangle 30"/>
          <p:cNvSpPr>
            <a:spLocks noChangeArrowheads="1"/>
          </p:cNvSpPr>
          <p:nvPr/>
        </p:nvSpPr>
        <p:spPr bwMode="auto">
          <a:xfrm>
            <a:off x="1513459" y="1825741"/>
            <a:ext cx="4352925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大腿的上面部分</a:t>
            </a:r>
            <a:endParaRPr lang="zh-CN" altLang="en-US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7" name="Rectangle 30"/>
          <p:cNvSpPr>
            <a:spLocks noChangeArrowheads="1"/>
          </p:cNvSpPr>
          <p:nvPr/>
        </p:nvSpPr>
        <p:spPr bwMode="auto">
          <a:xfrm>
            <a:off x="1993900" y="2397241"/>
            <a:ext cx="5426710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讲述者；（银行）出纳员</a:t>
            </a:r>
            <a:endParaRPr lang="zh-CN" altLang="en-US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5" name="Rectangle 30"/>
          <p:cNvSpPr>
            <a:spLocks noChangeArrowheads="1"/>
          </p:cNvSpPr>
          <p:nvPr/>
        </p:nvSpPr>
        <p:spPr bwMode="auto">
          <a:xfrm>
            <a:off x="2058416" y="1177030"/>
            <a:ext cx="3521075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Kingsoft Phonetic Plain" charset="0"/>
              </a:rPr>
              <a:t>食品杂货商</a:t>
            </a:r>
            <a:r>
              <a:rPr lang="en-US" altLang="zh-CN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endParaRPr lang="en-US" altLang="zh-CN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8" name="Rectangle 30"/>
          <p:cNvSpPr>
            <a:spLocks noChangeArrowheads="1"/>
          </p:cNvSpPr>
          <p:nvPr/>
        </p:nvSpPr>
        <p:spPr bwMode="auto">
          <a:xfrm>
            <a:off x="3299079" y="528955"/>
            <a:ext cx="4326890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会计（员）；会计师</a:t>
            </a:r>
            <a:endParaRPr lang="zh-CN" altLang="en-US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2" name="Rectangle 30"/>
          <p:cNvSpPr>
            <a:spLocks noChangeArrowheads="1"/>
          </p:cNvSpPr>
          <p:nvPr/>
        </p:nvSpPr>
        <p:spPr bwMode="auto">
          <a:xfrm>
            <a:off x="3232150" y="2968625"/>
            <a:ext cx="4102100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draw </a:t>
            </a:r>
            <a:r>
              <a:rPr lang="en-US" altLang="zh-CN" sz="3200" b="1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sth</a:t>
            </a: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 out of </a:t>
            </a:r>
            <a:r>
              <a:rPr lang="en-US" altLang="zh-CN" sz="3200" b="1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sth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</a:endParaRPr>
          </a:p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70915" y="3616960"/>
            <a:ext cx="38709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怀着热切的兴趣看着</a:t>
            </a:r>
            <a:endParaRPr lang="zh-CN" altLang="en-US" sz="3200" b="1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Rectangle 30"/>
          <p:cNvSpPr>
            <a:spLocks noChangeArrowheads="1"/>
          </p:cNvSpPr>
          <p:nvPr/>
        </p:nvSpPr>
        <p:spPr bwMode="auto">
          <a:xfrm>
            <a:off x="4756150" y="3616960"/>
            <a:ext cx="5022215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watch with anxious interest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</a:endParaRPr>
          </a:p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0" name="Rectangle 30"/>
          <p:cNvSpPr>
            <a:spLocks noChangeArrowheads="1"/>
          </p:cNvSpPr>
          <p:nvPr/>
        </p:nvSpPr>
        <p:spPr bwMode="auto">
          <a:xfrm>
            <a:off x="3136265" y="4265295"/>
            <a:ext cx="5022215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shake/nod one’s head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3422015" y="4828540"/>
            <a:ext cx="5022215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a bright smile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2" name="Rectangle 30"/>
          <p:cNvSpPr>
            <a:spLocks noChangeArrowheads="1"/>
          </p:cNvSpPr>
          <p:nvPr/>
        </p:nvSpPr>
        <p:spPr bwMode="auto">
          <a:xfrm>
            <a:off x="2477135" y="5428615"/>
            <a:ext cx="5022215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be adapted from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3" name="Rectangle 30"/>
          <p:cNvSpPr>
            <a:spLocks noChangeArrowheads="1"/>
          </p:cNvSpPr>
          <p:nvPr/>
        </p:nvSpPr>
        <p:spPr bwMode="auto">
          <a:xfrm>
            <a:off x="2477135" y="6040120"/>
            <a:ext cx="5022215" cy="68389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count out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5" grpId="0"/>
      <p:bldP spid="8" grpId="0"/>
      <p:bldP spid="2" grpId="0"/>
      <p:bldP spid="4" grpId="1"/>
      <p:bldP spid="9" grpId="0"/>
      <p:bldP spid="10" grpId="0"/>
      <p:bldP spid="11" grpId="0"/>
      <p:bldP spid="12" grpId="0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9" name="矩形 28"/>
          <p:cNvSpPr/>
          <p:nvPr/>
        </p:nvSpPr>
        <p:spPr>
          <a:xfrm>
            <a:off x="312420" y="736600"/>
            <a:ext cx="11562080" cy="5262245"/>
          </a:xfrm>
          <a:prstGeom prst="rect">
            <a:avLst/>
          </a:prstGeom>
        </p:spPr>
        <p:txBody>
          <a:bodyPr wrap="square">
            <a:spAutoFit/>
          </a:bodyPr>
          <a:p>
            <a:pPr marL="609600" indent="-609600">
              <a:lnSpc>
                <a:spcPct val="15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二、</a:t>
            </a:r>
            <a:r>
              <a:rPr lang="zh-CN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根据所给汉语，完成下列句子。</a:t>
            </a:r>
            <a:endParaRPr lang="en-US" altLang="zh-CN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609600" indent="-609600"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21. I was a new teacher, and I ______________________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（如实报告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the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  <a:p>
            <a:pPr marL="609600" indent="-609600"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students’ work.</a:t>
            </a:r>
            <a:endParaRPr lang="en-US" altLang="zh-CN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22.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She was told to wear flat shoes, </a:t>
            </a:r>
            <a:r>
              <a:rPr lang="en-US" altLang="zh-CN" sz="2800" u="sng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       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(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由于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)her back problem.</a:t>
            </a:r>
            <a:endParaRPr lang="en-US" altLang="zh-CN" sz="2800" dirty="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23. There are certain factors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charset="0"/>
              </a:rPr>
              <a:t>（因素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I 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_________________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charset="0"/>
              </a:rPr>
              <a:t>（考虑到）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on my new invention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.</a:t>
            </a:r>
            <a:endParaRPr lang="en-US" altLang="zh-CN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24. Han Chinese 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_______________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charset="0"/>
              </a:rPr>
              <a:t>（占）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91.59% of the Chinese population.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25. 我们绝不能在考试中作弊。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053300" y="3427431"/>
            <a:ext cx="2878455" cy="52197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take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into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account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 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37" name="TextBox 6"/>
          <p:cNvSpPr txBox="1"/>
          <p:nvPr/>
        </p:nvSpPr>
        <p:spPr>
          <a:xfrm>
            <a:off x="4656640" y="1507878"/>
            <a:ext cx="408418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gave an honest account of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1" name="TextBox 10"/>
          <p:cNvSpPr txBox="1"/>
          <p:nvPr/>
        </p:nvSpPr>
        <p:spPr>
          <a:xfrm>
            <a:off x="2918106" y="4650043"/>
            <a:ext cx="2592288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735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account for 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2" name="Rectangle 30"/>
          <p:cNvSpPr>
            <a:spLocks noChangeArrowheads="1"/>
          </p:cNvSpPr>
          <p:nvPr/>
        </p:nvSpPr>
        <p:spPr bwMode="auto">
          <a:xfrm>
            <a:off x="312420" y="259715"/>
            <a:ext cx="2298700" cy="61531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account</a:t>
            </a:r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509740" y="2769571"/>
            <a:ext cx="2216785" cy="52197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on account of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3245" y="5932805"/>
            <a:ext cx="62782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On no account can we</a:t>
            </a:r>
            <a:r>
              <a:rPr lang="en-US" altLang="zh-CN" sz="2800" b="1" dirty="0"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 cheat in the exam.</a:t>
            </a:r>
            <a:endParaRPr lang="zh-CN" altLang="en-US" sz="2800" b="1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7" grpId="0"/>
      <p:bldP spid="3" grpId="0"/>
      <p:bldP spid="36" grpId="0"/>
      <p:bldP spid="31" grpId="0"/>
      <p:bldP spid="4" grpId="0"/>
      <p:bldP spid="37" grpId="1"/>
      <p:bldP spid="3" grpId="1"/>
      <p:bldP spid="36" grpId="1"/>
      <p:bldP spid="31" grpId="1"/>
      <p:bldP spid="4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Box 1"/>
          <p:cNvSpPr txBox="1"/>
          <p:nvPr/>
        </p:nvSpPr>
        <p:spPr>
          <a:xfrm>
            <a:off x="106680" y="1092200"/>
            <a:ext cx="12305030" cy="5198745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写出下列句子中画线部分的汉语释义。</a:t>
            </a:r>
            <a:endParaRPr lang="en-US" altLang="zh-CN" sz="30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26. Children need to feel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secure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in order to do well at school.    _________          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27. We want a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secure future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for our children.                              _________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28. She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secured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the rope firmly to the back of the car.                _________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29. She has bought a bicycle and is worried about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security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        _________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30. It’s standard practice for a company like this one to employ a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security </a:t>
            </a:r>
            <a:endParaRPr lang="en-US" altLang="zh-CN" sz="3000" u="sng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guard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                                                                                      _________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31. This insurance plan offers your family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financial security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in the event of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your death. 		                                                              _________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32. If it’s a choice between higher pay and </a:t>
            </a:r>
            <a:r>
              <a:rPr lang="en-US" altLang="zh-CN" sz="30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job security</a:t>
            </a:r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I’d prefer to keep my </a:t>
            </a:r>
            <a:endParaRPr lang="en-US" altLang="zh-CN" sz="3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0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job.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				                                                        __________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Box 2"/>
          <p:cNvSpPr txBox="1"/>
          <p:nvPr/>
        </p:nvSpPr>
        <p:spPr>
          <a:xfrm>
            <a:off x="9816791" y="2891498"/>
            <a:ext cx="1270310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安全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816790" y="3841796"/>
            <a:ext cx="1017632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保安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790845" y="4719540"/>
            <a:ext cx="1901121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经济保障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816790" y="1433512"/>
            <a:ext cx="1652237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安心的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16790" y="1967142"/>
            <a:ext cx="2150420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可靠的未来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16790" y="2429745"/>
            <a:ext cx="2150420" cy="55118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拴牢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45619" y="5618866"/>
            <a:ext cx="3600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工作保障 </a:t>
            </a:r>
            <a:r>
              <a:rPr lang="en-US" altLang="zh-CN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/ </a:t>
            </a:r>
            <a:r>
              <a:rPr lang="zh-CN" altLang="en-US" sz="28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工作稳定</a:t>
            </a:r>
            <a:endParaRPr lang="zh-CN" altLang="en-US" sz="28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Rectangle 30"/>
          <p:cNvSpPr>
            <a:spLocks noChangeArrowheads="1"/>
          </p:cNvSpPr>
          <p:nvPr/>
        </p:nvSpPr>
        <p:spPr bwMode="auto">
          <a:xfrm>
            <a:off x="304800" y="416560"/>
            <a:ext cx="5266055" cy="61531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secure &amp; </a:t>
            </a:r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security</a:t>
            </a:r>
            <a:endParaRPr lang="en-US" altLang="zh-CN" sz="40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9" grpId="0"/>
      <p:bldP spid="30" grpId="0"/>
      <p:bldP spid="8" grpId="0"/>
      <p:bldP spid="9" grpId="0"/>
      <p:bldP spid="10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Box 1"/>
          <p:cNvSpPr txBox="1"/>
          <p:nvPr/>
        </p:nvSpPr>
        <p:spPr>
          <a:xfrm>
            <a:off x="342900" y="733425"/>
            <a:ext cx="1190498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33. I was lucky: I became a pilot in 1970, almost ten years before I graduated _________ medical school.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34. After  _________ (graduate), she worked to help her sisters and brothers pay for their schooling.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35. Like many new _________ (graduate), I left university full of hope for the future but with no real idea of what I wanted to do.</a:t>
            </a:r>
            <a:endParaRPr lang="zh-CN" altLang="en-US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6" name="TextBox 7"/>
          <p:cNvSpPr txBox="1">
            <a:spLocks noChangeArrowheads="1"/>
          </p:cNvSpPr>
          <p:nvPr/>
        </p:nvSpPr>
        <p:spPr bwMode="auto">
          <a:xfrm>
            <a:off x="2482850" y="2355215"/>
            <a:ext cx="259651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9pPr>
          </a:lstStyle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from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 bwMode="auto">
          <a:xfrm>
            <a:off x="1834515" y="3101975"/>
            <a:ext cx="259651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9pPr>
          </a:lstStyle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graduation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3567430" y="4548505"/>
            <a:ext cx="259651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defRPr>
            </a:lvl9pPr>
          </a:lstStyle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graduates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Rectangle 30"/>
          <p:cNvSpPr>
            <a:spLocks noChangeArrowheads="1"/>
          </p:cNvSpPr>
          <p:nvPr/>
        </p:nvSpPr>
        <p:spPr bwMode="auto">
          <a:xfrm>
            <a:off x="342900" y="669925"/>
            <a:ext cx="6237605" cy="61531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graduate &amp; </a:t>
            </a:r>
            <a:r>
              <a:rPr lang="en-US" altLang="zh-CN" sz="4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graduation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834390" y="834390"/>
            <a:ext cx="10534650" cy="52108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设计；绘制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v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设计者；设计师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3.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专家；内行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4.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可能的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5. 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独特的；独一无二的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endParaRPr lang="en-US" sz="3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6. 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消极的；被动的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7. 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表现；业绩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defTabSz="914400">
              <a:lnSpc>
                <a:spcPct val="130000"/>
              </a:lnSpc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8. 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（使）振作起来；（使）高兴起来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lang="zh-CN" altLang="en-US" sz="3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Rectangle 30"/>
          <p:cNvSpPr>
            <a:spLocks noChangeArrowheads="1"/>
          </p:cNvSpPr>
          <p:nvPr/>
        </p:nvSpPr>
        <p:spPr bwMode="auto">
          <a:xfrm>
            <a:off x="3587344" y="950931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design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6" name="Rectangle 30"/>
          <p:cNvSpPr>
            <a:spLocks noChangeArrowheads="1"/>
          </p:cNvSpPr>
          <p:nvPr/>
        </p:nvSpPr>
        <p:spPr bwMode="auto">
          <a:xfrm>
            <a:off x="4378227" y="155578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designer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7" name="Rectangle 30"/>
          <p:cNvSpPr>
            <a:spLocks noChangeArrowheads="1"/>
          </p:cNvSpPr>
          <p:nvPr/>
        </p:nvSpPr>
        <p:spPr bwMode="auto">
          <a:xfrm>
            <a:off x="3773071" y="213488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expert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8" name="Rectangle 30"/>
          <p:cNvSpPr>
            <a:spLocks noChangeArrowheads="1"/>
          </p:cNvSpPr>
          <p:nvPr/>
        </p:nvSpPr>
        <p:spPr bwMode="auto">
          <a:xfrm>
            <a:off x="2452370" y="2835275"/>
            <a:ext cx="3133725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likely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9" name="Rectangle 30"/>
          <p:cNvSpPr>
            <a:spLocks noChangeArrowheads="1"/>
          </p:cNvSpPr>
          <p:nvPr/>
        </p:nvSpPr>
        <p:spPr bwMode="auto">
          <a:xfrm>
            <a:off x="3691255" y="4079875"/>
            <a:ext cx="4370070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passive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0" name="Rectangle 30"/>
          <p:cNvSpPr>
            <a:spLocks noChangeArrowheads="1"/>
          </p:cNvSpPr>
          <p:nvPr/>
        </p:nvSpPr>
        <p:spPr bwMode="auto">
          <a:xfrm>
            <a:off x="4158017" y="4767376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performance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7667792" y="5346396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cheer up</a:t>
            </a:r>
            <a:endParaRPr lang="en-US" altLang="zh-CN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Rectangle 30"/>
          <p:cNvSpPr>
            <a:spLocks noChangeArrowheads="1"/>
          </p:cNvSpPr>
          <p:nvPr/>
        </p:nvSpPr>
        <p:spPr bwMode="auto">
          <a:xfrm>
            <a:off x="5192563" y="345152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unique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0" grpId="0"/>
      <p:bldP spid="11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153273" y="724520"/>
            <a:ext cx="1167892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50000"/>
              </a:lnSpc>
            </a:pPr>
            <a:endParaRPr lang="en-US" altLang="zh-CN" sz="3200" u="sng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                  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36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. It’s important for the </a:t>
            </a:r>
            <a:r>
              <a:rPr lang="en-US" altLang="zh-CN" sz="3200" b="1" u="sng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figures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to be updated regularly. </a:t>
            </a:r>
            <a:endParaRPr lang="zh-CN" altLang="en-US" sz="32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0564" y="1598783"/>
            <a:ext cx="11398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数字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9725" y="2524760"/>
            <a:ext cx="11706225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37. ________________________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（当一名</a:t>
            </a:r>
            <a:r>
              <a:rPr lang="zh-CN" altLang="en-US" sz="3200" dirty="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公众人物）</a:t>
            </a:r>
            <a:r>
              <a:rPr lang="en-US" altLang="zh-CN" sz="32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today is a lot more difficult than it used to be.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r>
              <a:rPr lang="en-US" altLang="zh-CN" sz="32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38. In order to _______________________</a:t>
            </a:r>
            <a:r>
              <a:rPr lang="zh-CN" altLang="en-US" sz="32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（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有一个好</a:t>
            </a:r>
            <a:r>
              <a:rPr lang="zh-CN" altLang="en-US" sz="3200" dirty="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身材）</a:t>
            </a:r>
            <a:r>
              <a:rPr lang="en-US" altLang="zh-CN" sz="32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, most women try everything to lose weight.</a:t>
            </a:r>
            <a:endParaRPr lang="en-US" altLang="zh-CN" sz="3200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82345" y="2513965"/>
            <a:ext cx="43122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Being a public figure</a:t>
            </a:r>
            <a:endParaRPr lang="en-US" altLang="zh-CN" sz="3200" b="1">
              <a:solidFill>
                <a:srgbClr val="C00000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50565" y="3484245"/>
            <a:ext cx="42957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have a good figure</a:t>
            </a:r>
            <a:endParaRPr lang="en-US" altLang="zh-CN" sz="3200" b="1">
              <a:solidFill>
                <a:srgbClr val="C00000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8130" y="4732020"/>
            <a:ext cx="115531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39.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No one could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</a:rPr>
              <a:t>                       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(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弄明白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)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how he got to be so wealthy.</a:t>
            </a:r>
            <a:endParaRPr lang="zh-CN" alt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338195" y="4732020"/>
            <a:ext cx="19564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figure out</a:t>
            </a:r>
            <a:endParaRPr lang="en-US" altLang="zh-CN" sz="3200" b="1">
              <a:solidFill>
                <a:srgbClr val="C00000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39725" y="598805"/>
            <a:ext cx="22148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figure</a:t>
            </a:r>
            <a:endParaRPr lang="en-US" altLang="zh-CN" sz="40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" name="文本框 12"/>
          <p:cNvSpPr txBox="1"/>
          <p:nvPr/>
        </p:nvSpPr>
        <p:spPr>
          <a:xfrm>
            <a:off x="246380" y="385445"/>
            <a:ext cx="12111990" cy="6029960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pPr lvl="0" eaLnBrk="0" hangingPunct="0">
              <a:lnSpc>
                <a:spcPct val="150000"/>
              </a:lnSpc>
            </a:pP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lvl="0" eaLnBrk="0" hangingPunct="0">
              <a:lnSpc>
                <a:spcPct val="15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40. The parents are shocked by the news that their son needed ______ operation.</a:t>
            </a:r>
            <a:endParaRPr lang="en-US" altLang="zh-CN" sz="3200" dirty="0">
              <a:solidFill>
                <a:schemeClr val="tx1"/>
              </a:solidFill>
            </a:endParaRPr>
          </a:p>
          <a:p>
            <a:pPr lvl="0" eaLnBrk="0" hangingPunct="0">
              <a:lnSpc>
                <a:spcPct val="15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41. First Dr. Robert taught the monkeys to do different jobs, then he operated ________ them.</a:t>
            </a:r>
            <a:endParaRPr lang="en-US" altLang="zh-CN" sz="3200" dirty="0">
              <a:solidFill>
                <a:schemeClr val="tx1"/>
              </a:solidFill>
            </a:endParaRPr>
          </a:p>
          <a:p>
            <a:pPr lvl="0" eaLnBrk="0" hangingPunct="0">
              <a:lnSpc>
                <a:spcPct val="15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42. The lab is ________ operation. The move for the Engineers should be completed next week.</a:t>
            </a:r>
            <a:endParaRPr lang="en-US" altLang="zh-CN" sz="3200" dirty="0">
              <a:solidFill>
                <a:schemeClr val="tx1"/>
              </a:solidFill>
            </a:endParaRPr>
          </a:p>
          <a:p>
            <a:pPr lvl="0" eaLnBrk="0" hangingPunct="0">
              <a:lnSpc>
                <a:spcPct val="1500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43. The plan was soon </a:t>
            </a:r>
            <a:r>
              <a:rPr lang="en-US" altLang="zh-CN" sz="32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                                   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.(</a:t>
            </a:r>
            <a:r>
              <a:rPr lang="en-US" altLang="zh-CN" sz="32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实施;</a:t>
            </a:r>
            <a:r>
              <a:rPr lang="zh-CN" altLang="en-US" sz="32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投入使用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)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文本框 4"/>
          <p:cNvSpPr txBox="1"/>
          <p:nvPr/>
        </p:nvSpPr>
        <p:spPr>
          <a:xfrm>
            <a:off x="391556" y="505238"/>
            <a:ext cx="469914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operate &amp; operation</a:t>
            </a:r>
            <a:endParaRPr lang="en-US" altLang="zh-CN" sz="40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559820" y="1259596"/>
            <a:ext cx="1152128" cy="615549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an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240729" y="3505716"/>
            <a:ext cx="1152128" cy="615549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on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978992" y="4204812"/>
            <a:ext cx="1152128" cy="615549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in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344670" y="5617845"/>
            <a:ext cx="3913505" cy="612775"/>
          </a:xfrm>
          <a:prstGeom prst="rect">
            <a:avLst/>
          </a:prstGeom>
          <a:noFill/>
        </p:spPr>
        <p:txBody>
          <a:bodyPr wrap="square" lIns="121915" tIns="60958" rIns="121915" bIns="60958" rtlCol="0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put into operation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2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41020" y="1445260"/>
            <a:ext cx="11301730" cy="3553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ts val="45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44. Every Tuesday afternoon, they _______________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（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聚在一起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）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to exchange their ideas on books.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Wingdings 3" panose="05040102010807070707" pitchFamily="18" charset="2"/>
            </a:endParaRPr>
          </a:p>
          <a:p>
            <a:pPr algn="l">
              <a:lnSpc>
                <a:spcPts val="4500"/>
              </a:lnSpc>
              <a:buFont typeface="Arial" panose="020B0604020202020204" pitchFamily="34" charset="0"/>
              <a:buNone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45. _________________________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（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围着篝火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）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, the tourists danced with the local people.</a:t>
            </a:r>
            <a:endParaRPr lang="en-US" altLang="zh-CN" sz="3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Wingdings 3" panose="05040102010807070707" pitchFamily="18" charset="2"/>
            </a:endParaRPr>
          </a:p>
          <a:p>
            <a:pPr>
              <a:lnSpc>
                <a:spcPts val="4500"/>
              </a:lnSpc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46. However serious a problem you may have, you should _________________________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（</a:t>
            </a:r>
            <a:r>
              <a:rPr lang="en-US" altLang="zh-CN" sz="3200" dirty="0" err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鼓起勇气</a:t>
            </a:r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Wingdings 3" panose="05040102010807070707" pitchFamily="18" charset="2"/>
              </a:rPr>
              <a:t>）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3" panose="05040102010807070707" pitchFamily="18" charset="2"/>
              </a:rPr>
              <a:t>to face the challenge. </a:t>
            </a:r>
            <a:endParaRPr lang="zh-CN" altLang="en-US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3" name="Rectangle 30"/>
          <p:cNvSpPr>
            <a:spLocks noChangeArrowheads="1"/>
          </p:cNvSpPr>
          <p:nvPr/>
        </p:nvSpPr>
        <p:spPr bwMode="auto">
          <a:xfrm>
            <a:off x="304966" y="416493"/>
            <a:ext cx="2710787" cy="61531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gather</a:t>
            </a:r>
            <a:endParaRPr lang="en-US" altLang="zh-CN" sz="40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288598" y="2657223"/>
            <a:ext cx="467169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Gathering around the fire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96114" y="4339812"/>
            <a:ext cx="451294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gather (up) your courage 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413237" y="1445378"/>
            <a:ext cx="284162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gather together 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内容占位符 1"/>
          <p:cNvSpPr txBox="1"/>
          <p:nvPr/>
        </p:nvSpPr>
        <p:spPr>
          <a:xfrm>
            <a:off x="239395" y="835025"/>
            <a:ext cx="11879580" cy="6016625"/>
          </a:xfrm>
          <a:prstGeom prst="rect">
            <a:avLst/>
          </a:prstGeom>
        </p:spPr>
        <p:txBody>
          <a:bodyPr lIns="121876" tIns="60937" rIns="121876" bIns="60937">
            <a:no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endParaRPr lang="zh-CN" altLang="zh-CN" sz="2800" b="1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47. He’s famous in the </a:t>
            </a:r>
            <a:r>
              <a:rPr lang="en-US" altLang="zh-CN" sz="2800" u="sng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music scene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.   		                                    _________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48. At the end of the story, my mind continued the final </a:t>
            </a:r>
            <a:r>
              <a:rPr lang="en-US" altLang="zh-CN" sz="2800" u="sng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scene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 of reunion, on and on, until my own lost dog and I were, in my mind, running together.					                                                                                _________ 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49. You can take a couple of breaths and think of something that gives you pleasure: a beautiful </a:t>
            </a:r>
            <a:r>
              <a:rPr lang="en-US" altLang="zh-CN" sz="2800" u="sng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scene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 in nature, or someone you love.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		                                                                                                                    										       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50. crime scene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                         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indent="0"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				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6" name="文本框 2"/>
          <p:cNvSpPr txBox="1"/>
          <p:nvPr/>
        </p:nvSpPr>
        <p:spPr>
          <a:xfrm>
            <a:off x="422254" y="486250"/>
            <a:ext cx="1690831" cy="705485"/>
          </a:xfrm>
          <a:prstGeom prst="rect">
            <a:avLst/>
          </a:prstGeom>
          <a:noFill/>
        </p:spPr>
        <p:txBody>
          <a:bodyPr wrap="square" lIns="91372" tIns="45718" rIns="91372" bIns="45718" rtlCol="0">
            <a:spAutoFit/>
          </a:bodyPr>
          <a:lstStyle/>
          <a:p>
            <a:r>
              <a:rPr lang="en-US" altLang="zh-CN" sz="40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scene</a:t>
            </a:r>
            <a:endParaRPr lang="en-US" altLang="zh-CN" sz="40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80550" y="1323340"/>
            <a:ext cx="2795905" cy="582295"/>
          </a:xfrm>
          <a:prstGeom prst="rect">
            <a:avLst/>
          </a:prstGeom>
          <a:noFill/>
        </p:spPr>
        <p:txBody>
          <a:bodyPr wrap="square" lIns="91402" tIns="45718" rIns="91402" bIns="45718" rtlCol="0">
            <a:spAutoFit/>
          </a:bodyPr>
          <a:lstStyle/>
          <a:p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音乐界 </a:t>
            </a:r>
            <a:r>
              <a:rPr lang="en-US" altLang="zh-CN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/ </a:t>
            </a:r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圈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336530" y="2707005"/>
            <a:ext cx="1203960" cy="582295"/>
          </a:xfrm>
          <a:prstGeom prst="rect">
            <a:avLst/>
          </a:prstGeom>
          <a:noFill/>
        </p:spPr>
        <p:txBody>
          <a:bodyPr wrap="square" lIns="91402" tIns="45718" rIns="91402" bIns="45718" rtlCol="0">
            <a:spAutoFit/>
          </a:bodyPr>
          <a:lstStyle/>
          <a:p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场景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336530" y="4074160"/>
            <a:ext cx="1203960" cy="582295"/>
          </a:xfrm>
          <a:prstGeom prst="rect">
            <a:avLst/>
          </a:prstGeom>
          <a:noFill/>
        </p:spPr>
        <p:txBody>
          <a:bodyPr wrap="square" lIns="91402" tIns="45718" rIns="91402" bIns="45718" rtlCol="0">
            <a:spAutoFit/>
          </a:bodyPr>
          <a:lstStyle/>
          <a:p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景色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55290" y="4649470"/>
            <a:ext cx="2296795" cy="582295"/>
          </a:xfrm>
          <a:prstGeom prst="rect">
            <a:avLst/>
          </a:prstGeom>
          <a:noFill/>
        </p:spPr>
        <p:txBody>
          <a:bodyPr wrap="square" lIns="91402" tIns="45718" rIns="91402" bIns="45718" rtlCol="0">
            <a:spAutoFit/>
          </a:bodyPr>
          <a:lstStyle/>
          <a:p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犯罪现场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620010" y="1729740"/>
            <a:ext cx="7054850" cy="279971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zh-CN" sz="8800" b="1" cap="all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lgerian" panose="04020705040A02060702" charset="0"/>
                <a:ea typeface="汉仪中宋S" panose="00020600040101010101" charset="-122"/>
                <a:cs typeface="Algerian" panose="04020705040A02060702" charset="0"/>
                <a:sym typeface="+mn-lt"/>
              </a:rPr>
              <a:t>Fight for </a:t>
            </a:r>
            <a:endParaRPr lang="en-US" altLang="zh-CN" sz="8800" b="1" cap="all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lgerian" panose="04020705040A02060702" charset="0"/>
              <a:ea typeface="汉仪中宋S" panose="00020600040101010101" charset="-122"/>
              <a:cs typeface="Algerian" panose="04020705040A02060702" charset="0"/>
              <a:sym typeface="+mn-lt"/>
            </a:endParaRPr>
          </a:p>
          <a:p>
            <a:pPr algn="ctr"/>
            <a:r>
              <a:rPr lang="en-US" altLang="zh-CN" sz="8800" b="1" cap="all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lgerian" panose="04020705040A02060702" charset="0"/>
                <a:ea typeface="汉仪中宋S" panose="00020600040101010101" charset="-122"/>
                <a:cs typeface="Algerian" panose="04020705040A02060702" charset="0"/>
                <a:sym typeface="+mn-lt"/>
              </a:rPr>
              <a:t>Video!</a:t>
            </a:r>
            <a:endParaRPr lang="zh-CN" altLang="en-US" sz="8800" b="1" cap="all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lgerian" panose="04020705040A02060702" charset="0"/>
              <a:ea typeface="汉仪中宋S" panose="00020600040101010101" charset="-122"/>
              <a:cs typeface="Algerian" panose="04020705040A02060702" charset="0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9160" y="483235"/>
            <a:ext cx="355981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latin typeface="Times New Roman" panose="02020603050405020304" charset="0"/>
                <a:cs typeface="Times New Roman" panose="02020603050405020304" charset="0"/>
              </a:rPr>
              <a:t>2410: 27mins</a:t>
            </a:r>
            <a:endParaRPr lang="en-US" altLang="zh-CN" sz="32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 b="1">
                <a:latin typeface="Times New Roman" panose="02020603050405020304" charset="0"/>
                <a:cs typeface="Times New Roman" panose="02020603050405020304" charset="0"/>
              </a:rPr>
              <a:t>2412: 29mins</a:t>
            </a:r>
            <a:endParaRPr lang="en-US" altLang="zh-CN" sz="32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878580" y="4471670"/>
            <a:ext cx="44348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>
                <a:latin typeface="方正楷体_GB2312" panose="02000000000000000000" charset="-122"/>
                <a:ea typeface="方正楷体_GB2312" panose="02000000000000000000" charset="-122"/>
              </a:rPr>
              <a:t>B1U3 reading+grammar</a:t>
            </a:r>
            <a:endParaRPr lang="en-US" altLang="zh-CN" sz="2800">
              <a:latin typeface="方正楷体_GB2312" panose="02000000000000000000" charset="-122"/>
              <a:ea typeface="方正楷体_GB2312" panose="02000000000000000000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4754" name="文本框 2"/>
          <p:cNvSpPr txBox="1"/>
          <p:nvPr/>
        </p:nvSpPr>
        <p:spPr>
          <a:xfrm>
            <a:off x="307623" y="916940"/>
            <a:ext cx="10975975" cy="52235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650" i="1" dirty="0">
                <a:latin typeface="Times New Roman" panose="02020603050405020304" charset="0"/>
                <a:cs typeface="Times New Roman" panose="02020603050405020304" charset="0"/>
              </a:rPr>
              <a:t>        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12</a:t>
            </a:r>
            <a:r>
              <a:rPr lang="zh-CN" altLang="en-US" sz="265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October</a:t>
            </a:r>
            <a:endParaRPr lang="en-US" altLang="zh-CN" sz="2650" dirty="0">
              <a:latin typeface="Times New Roman" panose="02020603050405020304" charset="0"/>
              <a:cs typeface="Times New Roman" panose="02020603050405020304" charset="0"/>
            </a:endParaRPr>
          </a:p>
          <a:p>
            <a:pPr eaLnBrk="1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         Last Saturday, Jenny had a cold, so we gave up our original plan. However, instead of 1._____________ (</a:t>
            </a:r>
            <a:r>
              <a:rPr lang="zh-CN" altLang="en-US" sz="2650" dirty="0">
                <a:latin typeface="Times New Roman" panose="02020603050405020304" charset="0"/>
                <a:cs typeface="Times New Roman" panose="02020603050405020304" charset="0"/>
              </a:rPr>
              <a:t>恢复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) at home, she was out having fun with someone else. When I got the news, I 2.___________ (explode) with anger and didn’t  feel like 3.___________ (</a:t>
            </a:r>
            <a:r>
              <a:rPr lang="zh-CN" altLang="en-US" sz="2650" dirty="0">
                <a:latin typeface="Times New Roman" panose="02020603050405020304" charset="0"/>
                <a:cs typeface="Times New Roman" panose="02020603050405020304" charset="0"/>
              </a:rPr>
              <a:t>回应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) to any of her online messages. Someone says I shouldn’t be so quick to 4._________ (</a:t>
            </a:r>
            <a:r>
              <a:rPr lang="zh-CN" altLang="en-US" sz="2650" dirty="0">
                <a:latin typeface="Times New Roman" panose="02020603050405020304" charset="0"/>
                <a:cs typeface="Times New Roman" panose="02020603050405020304" charset="0"/>
              </a:rPr>
              <a:t>判断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) a friend. Perhaps she knows she’s in the wrong and wants to 5.___________ (</a:t>
            </a:r>
            <a:r>
              <a:rPr lang="zh-CN" altLang="en-US" sz="2650" dirty="0">
                <a:latin typeface="Times New Roman" panose="02020603050405020304" charset="0"/>
                <a:cs typeface="Times New Roman" panose="02020603050405020304" charset="0"/>
              </a:rPr>
              <a:t>道歉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). Others hold the opinion that if your friend 6._______ (</a:t>
            </a:r>
            <a:r>
              <a:rPr lang="zh-CN" altLang="en-US" sz="2650" dirty="0">
                <a:latin typeface="Times New Roman" panose="02020603050405020304" charset="0"/>
                <a:cs typeface="Times New Roman" panose="02020603050405020304" charset="0"/>
              </a:rPr>
              <a:t>欺骗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) you, 7. _______ (</a:t>
            </a:r>
            <a:r>
              <a:rPr lang="zh-CN" altLang="en-US" sz="2650" dirty="0">
                <a:latin typeface="Times New Roman" panose="02020603050405020304" charset="0"/>
                <a:cs typeface="Times New Roman" panose="02020603050405020304" charset="0"/>
              </a:rPr>
              <a:t>忽视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) your feelings or makes you 8._________ (</a:t>
            </a:r>
            <a:r>
              <a:rPr lang="zh-CN" altLang="en-US" sz="2650" dirty="0">
                <a:latin typeface="Times New Roman" panose="02020603050405020304" charset="0"/>
                <a:cs typeface="Times New Roman" panose="02020603050405020304" charset="0"/>
              </a:rPr>
              <a:t>受折磨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), it’s time to rethink your relationship.</a:t>
            </a:r>
            <a:endParaRPr lang="en-US" altLang="zh-CN" sz="2650" dirty="0">
              <a:latin typeface="Times New Roman" panose="02020603050405020304" charset="0"/>
              <a:cs typeface="Times New Roman" panose="02020603050405020304" charset="0"/>
            </a:endParaRPr>
          </a:p>
          <a:p>
            <a:pPr eaLnBrk="1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650" dirty="0">
                <a:latin typeface="Times New Roman" panose="02020603050405020304" charset="0"/>
                <a:cs typeface="Times New Roman" panose="02020603050405020304" charset="0"/>
              </a:rPr>
              <a:t>　　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Do I 9.______________(understand) J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enny? Do I need to 10.________(</a:t>
            </a:r>
            <a:r>
              <a:rPr lang="zh-CN" altLang="en-US" sz="2650" dirty="0">
                <a:latin typeface="Times New Roman" panose="02020603050405020304" charset="0"/>
                <a:cs typeface="Times New Roman" panose="02020603050405020304" charset="0"/>
              </a:rPr>
              <a:t>联系</a:t>
            </a:r>
            <a:r>
              <a:rPr lang="en-US" altLang="zh-CN" sz="2650" dirty="0">
                <a:latin typeface="Times New Roman" panose="02020603050405020304" charset="0"/>
                <a:cs typeface="Times New Roman" panose="02020603050405020304" charset="0"/>
              </a:rPr>
              <a:t>) her?</a:t>
            </a:r>
            <a:endParaRPr lang="en-US" altLang="zh-CN" sz="26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4755" name="文本框 3"/>
          <p:cNvSpPr txBox="1"/>
          <p:nvPr/>
        </p:nvSpPr>
        <p:spPr>
          <a:xfrm>
            <a:off x="3513103" y="1688148"/>
            <a:ext cx="227965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2800" b="1" i="1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cs typeface="Times New Roman" panose="02020603050405020304" charset="0"/>
              </a:rPr>
              <a:t>recovering</a:t>
            </a:r>
            <a:endParaRPr lang="en-US" altLang="zh-CN" sz="2800" b="1" i="1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74756" name="文本框 4"/>
          <p:cNvSpPr txBox="1"/>
          <p:nvPr/>
        </p:nvSpPr>
        <p:spPr>
          <a:xfrm>
            <a:off x="6709058" y="2104073"/>
            <a:ext cx="2557463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2800" b="1" i="1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cs typeface="Times New Roman" panose="02020603050405020304" charset="0"/>
              </a:rPr>
              <a:t>exploded</a:t>
            </a:r>
            <a:endParaRPr lang="en-US" altLang="zh-CN" sz="2800" b="1" i="1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74757" name="文本框 5"/>
          <p:cNvSpPr txBox="1"/>
          <p:nvPr/>
        </p:nvSpPr>
        <p:spPr>
          <a:xfrm>
            <a:off x="3404201" y="2560003"/>
            <a:ext cx="2497137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2800" b="1" i="1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cs typeface="Times New Roman" panose="02020603050405020304" charset="0"/>
              </a:rPr>
              <a:t>responding</a:t>
            </a:r>
            <a:endParaRPr lang="en-US" altLang="zh-CN" sz="2800" b="1" i="1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74758" name="文本框 6"/>
          <p:cNvSpPr txBox="1"/>
          <p:nvPr/>
        </p:nvSpPr>
        <p:spPr>
          <a:xfrm>
            <a:off x="6403623" y="2907031"/>
            <a:ext cx="1665288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2800" b="1" i="1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cs typeface="Times New Roman" panose="02020603050405020304" charset="0"/>
              </a:rPr>
              <a:t>judge</a:t>
            </a:r>
            <a:endParaRPr lang="en-US" altLang="zh-CN" sz="2800" b="1" i="1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74759" name="文本框 7"/>
          <p:cNvSpPr txBox="1"/>
          <p:nvPr/>
        </p:nvSpPr>
        <p:spPr>
          <a:xfrm>
            <a:off x="6652543" y="3370263"/>
            <a:ext cx="17526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2800" b="1" i="1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cs typeface="Times New Roman" panose="02020603050405020304" charset="0"/>
              </a:rPr>
              <a:t>apologize</a:t>
            </a:r>
            <a:endParaRPr lang="en-US" altLang="zh-CN" sz="2800" b="1" i="1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74760" name="文本框 8"/>
          <p:cNvSpPr txBox="1"/>
          <p:nvPr/>
        </p:nvSpPr>
        <p:spPr>
          <a:xfrm>
            <a:off x="7925718" y="3839846"/>
            <a:ext cx="1666875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2800" b="1" i="1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cs typeface="Times New Roman" panose="02020603050405020304" charset="0"/>
              </a:rPr>
              <a:t>ignores</a:t>
            </a:r>
            <a:endParaRPr lang="en-US" altLang="zh-CN" sz="2800" b="1" i="1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74761" name="文本框 9"/>
          <p:cNvSpPr txBox="1"/>
          <p:nvPr/>
        </p:nvSpPr>
        <p:spPr>
          <a:xfrm>
            <a:off x="4685631" y="3839528"/>
            <a:ext cx="1666875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2800" b="1" i="1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cs typeface="Times New Roman" panose="02020603050405020304" charset="0"/>
              </a:rPr>
              <a:t>tricks</a:t>
            </a:r>
            <a:endParaRPr lang="en-US" altLang="zh-CN" sz="2800" b="1" i="1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74762" name="文本框 10"/>
          <p:cNvSpPr txBox="1"/>
          <p:nvPr/>
        </p:nvSpPr>
        <p:spPr>
          <a:xfrm>
            <a:off x="3932555" y="4220210"/>
            <a:ext cx="108331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en-US" altLang="zh-CN" sz="2800" b="1" i="1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cs typeface="Times New Roman" panose="02020603050405020304" charset="0"/>
              </a:rPr>
              <a:t>suffer</a:t>
            </a:r>
            <a:endParaRPr lang="en-US" altLang="zh-CN" sz="2800" b="1" i="1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74763" name="文本框 11"/>
          <p:cNvSpPr txBox="1"/>
          <p:nvPr/>
        </p:nvSpPr>
        <p:spPr>
          <a:xfrm>
            <a:off x="2108200" y="5119370"/>
            <a:ext cx="298767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en-US" altLang="zh-CN" sz="2800" b="1" i="1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cs typeface="Times New Roman" panose="02020603050405020304" charset="0"/>
              </a:rPr>
              <a:t>misunderstand</a:t>
            </a:r>
            <a:endParaRPr lang="en-US" altLang="zh-CN" sz="2800" b="1" i="1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74764" name="文本框 12"/>
          <p:cNvSpPr txBox="1"/>
          <p:nvPr/>
        </p:nvSpPr>
        <p:spPr>
          <a:xfrm>
            <a:off x="9366216" y="5119053"/>
            <a:ext cx="18161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2800" b="1" i="1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cs typeface="Times New Roman" panose="02020603050405020304" charset="0"/>
              </a:rPr>
              <a:t>contact</a:t>
            </a:r>
            <a:endParaRPr lang="en-US" altLang="zh-CN" sz="2800" b="1" i="1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cs typeface="Times New Roman" panose="02020603050405020304" charset="0"/>
            </a:endParaRPr>
          </a:p>
        </p:txBody>
      </p:sp>
      <p:pic>
        <p:nvPicPr>
          <p:cNvPr id="74765" name="文本框 13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7623" y="230823"/>
            <a:ext cx="3295650" cy="68580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4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4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4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4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4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4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4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74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4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74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5" grpId="0"/>
      <p:bldP spid="74756" grpId="0"/>
      <p:bldP spid="74757" grpId="0"/>
      <p:bldP spid="74758" grpId="0"/>
      <p:bldP spid="74759" grpId="0"/>
      <p:bldP spid="74760" grpId="0"/>
      <p:bldP spid="74761" grpId="0"/>
      <p:bldP spid="74762" grpId="0"/>
      <p:bldP spid="74763" grpId="0"/>
      <p:bldP spid="74764" grpId="0"/>
      <p:bldP spid="74755" grpId="1"/>
      <p:bldP spid="74756" grpId="1"/>
      <p:bldP spid="74757" grpId="1"/>
      <p:bldP spid="74758" grpId="1"/>
      <p:bldP spid="74759" grpId="1"/>
      <p:bldP spid="74760" grpId="1"/>
      <p:bldP spid="74761" grpId="1"/>
      <p:bldP spid="74762" grpId="1"/>
      <p:bldP spid="74763" grpId="1"/>
      <p:bldP spid="74764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104" name="文本框 5"/>
          <p:cNvSpPr txBox="1"/>
          <p:nvPr/>
        </p:nvSpPr>
        <p:spPr>
          <a:xfrm>
            <a:off x="703580" y="1142365"/>
            <a:ext cx="2829560" cy="50158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</a:rPr>
              <a:t>recover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</a:endParaRPr>
          </a:p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</a:rPr>
              <a:t>respond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</a:endParaRPr>
          </a:p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</a:rPr>
              <a:t>judge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</a:endParaRPr>
          </a:p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</a:rPr>
              <a:t>apologize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</a:endParaRPr>
          </a:p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</a:rPr>
              <a:t>explode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</a:endParaRPr>
          </a:p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</a:rPr>
              <a:t>ignore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</a:endParaRPr>
          </a:p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</a:rPr>
              <a:t>suffer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</a:endParaRPr>
          </a:p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</a:rPr>
              <a:t>misunderstand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</a:endParaRPr>
          </a:p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</a:rPr>
              <a:t>contact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</a:endParaRPr>
          </a:p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</a:rPr>
              <a:t>trick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</a:endParaRPr>
          </a:p>
        </p:txBody>
      </p:sp>
      <p:sp>
        <p:nvSpPr>
          <p:cNvPr id="88105" name="文本框 6"/>
          <p:cNvSpPr txBox="1"/>
          <p:nvPr/>
        </p:nvSpPr>
        <p:spPr>
          <a:xfrm>
            <a:off x="899761" y="558801"/>
            <a:ext cx="202565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  <a:ea typeface="等线" panose="02010600030101010101" pitchFamily="2" charset="-122"/>
              </a:rPr>
              <a:t>Verbs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</p:txBody>
      </p:sp>
      <p:sp>
        <p:nvSpPr>
          <p:cNvPr id="88106" name="文本框 7"/>
          <p:cNvSpPr txBox="1"/>
          <p:nvPr/>
        </p:nvSpPr>
        <p:spPr>
          <a:xfrm>
            <a:off x="4069046" y="605156"/>
            <a:ext cx="2024062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/>
            <a:r>
              <a:rPr lang="en-US" altLang="zh-CN" sz="3200" dirty="0">
                <a:solidFill>
                  <a:srgbClr val="7030A0"/>
                </a:solidFill>
                <a:latin typeface="Times New Roman" panose="02020603050405020304" charset="0"/>
                <a:ea typeface="等线" panose="02010600030101010101" pitchFamily="2" charset="-122"/>
              </a:rPr>
              <a:t>Nouns</a:t>
            </a:r>
            <a:endParaRPr lang="en-US" altLang="zh-CN" sz="3200" dirty="0">
              <a:solidFill>
                <a:srgbClr val="7030A0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</p:txBody>
      </p:sp>
      <p:sp>
        <p:nvSpPr>
          <p:cNvPr id="88107" name="文本框 8"/>
          <p:cNvSpPr txBox="1"/>
          <p:nvPr/>
        </p:nvSpPr>
        <p:spPr>
          <a:xfrm>
            <a:off x="3304506" y="1188720"/>
            <a:ext cx="5121275" cy="50158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</a:rPr>
              <a:t>11. </a:t>
            </a:r>
            <a:endParaRPr lang="en-US" altLang="zh-CN" sz="3200" dirty="0">
              <a:latin typeface="Times New Roman" panose="02020603050405020304" charset="0"/>
              <a:ea typeface="等线" panose="02010600030101010101" pitchFamily="2" charset="-122"/>
            </a:endParaRPr>
          </a:p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</a:rPr>
              <a:t>12. </a:t>
            </a:r>
            <a:endParaRPr lang="en-US" altLang="zh-CN" sz="3200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</a:rPr>
              <a:t>13. </a:t>
            </a:r>
            <a:endParaRPr lang="en-US" altLang="zh-CN" sz="3200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</a:rPr>
              <a:t>14. </a:t>
            </a:r>
            <a:endParaRPr lang="en-US" altLang="zh-CN" sz="3200" dirty="0">
              <a:latin typeface="Times New Roman" panose="02020603050405020304" charset="0"/>
              <a:ea typeface="等线" panose="02010600030101010101" pitchFamily="2" charset="-122"/>
            </a:endParaRPr>
          </a:p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</a:rPr>
              <a:t>15. </a:t>
            </a:r>
            <a:endParaRPr lang="en-US" altLang="zh-CN" sz="3200" dirty="0">
              <a:latin typeface="Times New Roman" panose="02020603050405020304" charset="0"/>
              <a:ea typeface="等线" panose="02010600030101010101" pitchFamily="2" charset="-122"/>
            </a:endParaRPr>
          </a:p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</a:rPr>
              <a:t>16. </a:t>
            </a:r>
            <a:endParaRPr lang="en-US" altLang="zh-CN" sz="3200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</a:rPr>
              <a:t>17. </a:t>
            </a:r>
            <a:endParaRPr lang="en-US" altLang="zh-CN" sz="3200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</a:rPr>
              <a:t>18. </a:t>
            </a:r>
            <a:endParaRPr lang="en-US" altLang="zh-CN" sz="3200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  <a:p>
            <a:pPr eaLnBrk="1" hangingPunct="1"/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等线" panose="02010600030101010101" pitchFamily="2" charset="-122"/>
              </a:rPr>
              <a:t>19.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  <a:p>
            <a:pPr eaLnBrk="1" hangingPunct="1"/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等线" panose="02010600030101010101" pitchFamily="2" charset="-122"/>
              </a:rPr>
              <a:t>20.</a:t>
            </a:r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</a:rPr>
              <a:t> </a:t>
            </a:r>
            <a:endParaRPr lang="zh-CN" altLang="en-US" sz="3200" dirty="0">
              <a:latin typeface="Times New Roman" panose="02020603050405020304" charset="0"/>
              <a:ea typeface="等线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66540" y="1115060"/>
            <a:ext cx="36976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recover</a:t>
            </a:r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y</a:t>
            </a:r>
            <a:endParaRPr lang="en-US" altLang="zh-CN" sz="3200"/>
          </a:p>
        </p:txBody>
      </p:sp>
      <p:sp>
        <p:nvSpPr>
          <p:cNvPr id="4" name="文本框 3"/>
          <p:cNvSpPr txBox="1"/>
          <p:nvPr/>
        </p:nvSpPr>
        <p:spPr>
          <a:xfrm>
            <a:off x="4066540" y="1609725"/>
            <a:ext cx="34988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respon</a:t>
            </a:r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se</a:t>
            </a:r>
            <a:endParaRPr lang="en-US" altLang="zh-CN" sz="3200"/>
          </a:p>
        </p:txBody>
      </p:sp>
      <p:sp>
        <p:nvSpPr>
          <p:cNvPr id="5" name="文本框 4"/>
          <p:cNvSpPr txBox="1"/>
          <p:nvPr/>
        </p:nvSpPr>
        <p:spPr>
          <a:xfrm>
            <a:off x="4069080" y="2099945"/>
            <a:ext cx="46132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judge</a:t>
            </a:r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ment</a:t>
            </a:r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/</a:t>
            </a:r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 judgment</a:t>
            </a:r>
            <a:endParaRPr lang="en-US" altLang="zh-CN" sz="3200"/>
          </a:p>
        </p:txBody>
      </p:sp>
      <p:sp>
        <p:nvSpPr>
          <p:cNvPr id="6" name="文本框 5"/>
          <p:cNvSpPr txBox="1"/>
          <p:nvPr/>
        </p:nvSpPr>
        <p:spPr>
          <a:xfrm>
            <a:off x="4069080" y="2614295"/>
            <a:ext cx="38684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apolog</a:t>
            </a:r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y</a:t>
            </a:r>
            <a:endParaRPr lang="en-US" altLang="zh-CN" sz="3200"/>
          </a:p>
        </p:txBody>
      </p:sp>
      <p:sp>
        <p:nvSpPr>
          <p:cNvPr id="11" name="文本框 10"/>
          <p:cNvSpPr txBox="1"/>
          <p:nvPr/>
        </p:nvSpPr>
        <p:spPr>
          <a:xfrm>
            <a:off x="4066540" y="3138170"/>
            <a:ext cx="4288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explo</a:t>
            </a:r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sion</a:t>
            </a:r>
            <a:endParaRPr lang="en-US" altLang="zh-CN" sz="3200"/>
          </a:p>
        </p:txBody>
      </p:sp>
      <p:sp>
        <p:nvSpPr>
          <p:cNvPr id="16" name="文本框 15"/>
          <p:cNvSpPr txBox="1"/>
          <p:nvPr/>
        </p:nvSpPr>
        <p:spPr>
          <a:xfrm>
            <a:off x="4069080" y="3618865"/>
            <a:ext cx="20123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ignor</a:t>
            </a:r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ance</a:t>
            </a:r>
            <a:endParaRPr lang="en-US" altLang="zh-CN" sz="3200"/>
          </a:p>
        </p:txBody>
      </p:sp>
      <p:sp>
        <p:nvSpPr>
          <p:cNvPr id="17" name="文本框 16"/>
          <p:cNvSpPr txBox="1"/>
          <p:nvPr/>
        </p:nvSpPr>
        <p:spPr>
          <a:xfrm>
            <a:off x="4069080" y="4113530"/>
            <a:ext cx="2566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suffer</a:t>
            </a:r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ing</a:t>
            </a:r>
            <a:endParaRPr lang="en-US" altLang="zh-CN" sz="3200"/>
          </a:p>
        </p:txBody>
      </p:sp>
      <p:sp>
        <p:nvSpPr>
          <p:cNvPr id="18" name="文本框 17"/>
          <p:cNvSpPr txBox="1"/>
          <p:nvPr/>
        </p:nvSpPr>
        <p:spPr>
          <a:xfrm>
            <a:off x="4069080" y="4623435"/>
            <a:ext cx="36125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misunderstand</a:t>
            </a:r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ing</a:t>
            </a:r>
            <a:endParaRPr lang="en-US" altLang="zh-CN" sz="3200"/>
          </a:p>
        </p:txBody>
      </p:sp>
      <p:sp>
        <p:nvSpPr>
          <p:cNvPr id="19" name="文本框 18"/>
          <p:cNvSpPr txBox="1"/>
          <p:nvPr/>
        </p:nvSpPr>
        <p:spPr>
          <a:xfrm>
            <a:off x="4069080" y="5013325"/>
            <a:ext cx="14554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hangingPunct="1"/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contact</a:t>
            </a:r>
            <a:endParaRPr lang="en-US" altLang="zh-CN" sz="3200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134485" y="5574665"/>
            <a:ext cx="10096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hangingPunct="1"/>
            <a:r>
              <a:rPr lang="en-US" altLang="zh-CN" sz="3200" dirty="0">
                <a:solidFill>
                  <a:srgbClr val="FF0000"/>
                </a:solidFill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trick</a:t>
            </a:r>
            <a:endParaRPr lang="en-US" altLang="zh-CN" sz="3200" dirty="0">
              <a:solidFill>
                <a:srgbClr val="FF0000"/>
              </a:solidFill>
              <a:latin typeface="Times New Roman" panose="02020603050405020304" charset="0"/>
              <a:ea typeface="等线" panose="02010600030101010101" pitchFamily="2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11" grpId="0"/>
      <p:bldP spid="16" grpId="0"/>
      <p:bldP spid="17" grpId="0"/>
      <p:bldP spid="18" grpId="0"/>
      <p:bldP spid="19" grpId="0"/>
      <p:bldP spid="20" grpId="0"/>
      <p:bldP spid="2" grpId="1"/>
      <p:bldP spid="4" grpId="1"/>
      <p:bldP spid="5" grpId="1"/>
      <p:bldP spid="6" grpId="1"/>
      <p:bldP spid="11" grpId="1"/>
      <p:bldP spid="16" grpId="1"/>
      <p:bldP spid="17" grpId="1"/>
      <p:bldP spid="18" grpId="1"/>
      <p:bldP spid="19" grpId="1"/>
      <p:bldP spid="20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16610" y="370205"/>
            <a:ext cx="12389306" cy="37846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21.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脱离某人的视线 </a:t>
            </a:r>
            <a:r>
              <a:rPr kumimoji="0" lang="en-US" altLang="zh-CN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_________________</a:t>
            </a:r>
            <a:r>
              <a:rPr kumimoji="0" sz="3200" b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 </a:t>
            </a:r>
            <a:r>
              <a:rPr kumimoji="0" lang="en-US" altLang="zh-CN" sz="3200" b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lang="en-US" sz="3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22.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社交媒体 </a:t>
            </a:r>
            <a:r>
              <a:rPr kumimoji="0" lang="en-US" altLang="zh-CN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________________</a:t>
            </a:r>
            <a:r>
              <a:rPr kumimoji="0" sz="3200" b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23. </a:t>
            </a:r>
            <a:r>
              <a:rPr kumimoji="0" lang="zh-CN" altLang="en-US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能参加；能出席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kumimoji="0" lang="en-US" altLang="zh-CN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______________</a:t>
            </a:r>
            <a:r>
              <a:rPr kumimoji="0" lang="en-US" altLang="zh-CN" sz="3200" b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defRPr/>
            </a:pPr>
            <a:endParaRPr kumimoji="0" lang="en-US" altLang="zh-CN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r>
              <a:rPr kumimoji="0" sz="3200" b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7" name="Rectangle 30"/>
          <p:cNvSpPr>
            <a:spLocks noChangeArrowheads="1"/>
          </p:cNvSpPr>
          <p:nvPr/>
        </p:nvSpPr>
        <p:spPr bwMode="auto">
          <a:xfrm>
            <a:off x="4151276" y="499145"/>
            <a:ext cx="3402053" cy="492443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out of one’s sight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9" name="Rectangle 30"/>
          <p:cNvSpPr>
            <a:spLocks noChangeArrowheads="1"/>
          </p:cNvSpPr>
          <p:nvPr/>
        </p:nvSpPr>
        <p:spPr bwMode="auto">
          <a:xfrm>
            <a:off x="2695094" y="1275313"/>
            <a:ext cx="4370070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social media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4254146" y="2004611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make it</a:t>
            </a:r>
            <a:endParaRPr lang="en-US" altLang="zh-CN" sz="32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542827" y="2578048"/>
            <a:ext cx="10745440" cy="15684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>
              <a:lnSpc>
                <a:spcPct val="150000"/>
              </a:lnSpc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24. </a:t>
            </a:r>
            <a:r>
              <a:rPr kumimoji="0" lang="zh-CN" altLang="en-US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感到迷惑；不知所措 </a:t>
            </a:r>
            <a:r>
              <a:rPr kumimoji="0" lang="en-US" altLang="zh-CN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________________</a:t>
            </a:r>
            <a:r>
              <a:rPr kumimoji="0" lang="en-US" altLang="zh-CN" sz="3200" b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25. </a:t>
            </a:r>
            <a:r>
              <a:rPr kumimoji="0" lang="zh-CN" altLang="en-US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有错；应承担责任 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kumimoji="0" lang="en-US" altLang="zh-CN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____________________ 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4" name="Rectangle 30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360426" y="2734155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at a loss</a:t>
            </a:r>
            <a:endParaRPr lang="en-US" altLang="zh-CN" sz="32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8" name="Rectangle 3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716625" y="3371887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in the wrong</a:t>
            </a:r>
            <a:endParaRPr lang="en-US" altLang="zh-CN" sz="32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616486" y="4091888"/>
            <a:ext cx="11218051" cy="15684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lvl="0">
              <a:lnSpc>
                <a:spcPct val="150000"/>
              </a:lnSpc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26. </a:t>
            </a:r>
            <a:r>
              <a:rPr kumimoji="0" lang="zh-CN" altLang="en-US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在任何情况下；不管怎样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kumimoji="0" lang="en-US" altLang="zh-CN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27. </a:t>
            </a:r>
            <a:r>
              <a:rPr kumimoji="0" lang="zh-CN" altLang="en-US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松手；放开；放弃；摒弃 </a:t>
            </a:r>
            <a:r>
              <a:rPr kumimoji="0" lang="en-US" altLang="zh-CN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 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5" name="Rectangle 3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554296" y="4294657"/>
            <a:ext cx="3743960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in any case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24" name="Rectangle 30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494270" y="5034100"/>
            <a:ext cx="3804285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let go of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542826" y="5526353"/>
            <a:ext cx="11772856" cy="8299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28. 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on the rocks </a:t>
            </a:r>
            <a:r>
              <a:rPr kumimoji="0" lang="en-US" altLang="zh-CN" sz="32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_____________</a:t>
            </a:r>
            <a:endParaRPr kumimoji="0" lang="en-US" altLang="zh-CN" sz="3200" b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7" name="Rectangle 30"/>
          <p:cNvSpPr>
            <a:spLocks noChangeArrowheads="1"/>
          </p:cNvSpPr>
          <p:nvPr/>
        </p:nvSpPr>
        <p:spPr bwMode="auto">
          <a:xfrm>
            <a:off x="3177408" y="5660673"/>
            <a:ext cx="6982948" cy="492443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lstStyle/>
          <a:p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（关系或生意）陷于困境；濒临崩溃</a:t>
            </a:r>
            <a:endParaRPr lang="zh-CN" altLang="en-US" sz="3200" b="1" dirty="0">
              <a:solidFill>
                <a:schemeClr val="tx1"/>
              </a:solidFill>
              <a:latin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</p:spTree>
    <p:custDataLst>
      <p:tags r:id="rId9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4" grpId="0"/>
      <p:bldP spid="8" grpId="0"/>
      <p:bldP spid="15" grpId="0"/>
      <p:bldP spid="24" grpId="0"/>
      <p:bldP spid="1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768725" y="788035"/>
            <a:ext cx="809307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29.</a:t>
            </a:r>
            <a:endParaRPr lang="en-US" altLang="zh-CN" sz="3200" dirty="0">
              <a:latin typeface="Times New Roman" panose="02020603050405020304" charset="0"/>
              <a:ea typeface="等线" panose="02010600030101010101" pitchFamily="2" charset="-122"/>
              <a:sym typeface="+mn-ea"/>
            </a:endParaRPr>
          </a:p>
          <a:p>
            <a:pPr eaLnBrk="1" hangingPunct="1"/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Mary hurried to the train station__</a:t>
            </a:r>
            <a:r>
              <a:rPr lang="en-US" altLang="zh-CN" sz="3200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__________ she might not be able to ___________. </a:t>
            </a:r>
            <a:r>
              <a:rPr lang="en-US" altLang="zh-CN" dirty="0">
                <a:latin typeface="Times New Roman" panose="02020603050405020304" charset="0"/>
                <a:ea typeface="等线" panose="02010600030101010101" pitchFamily="2" charset="-122"/>
                <a:sym typeface="+mn-ea"/>
              </a:rPr>
              <a:t> </a:t>
            </a:r>
            <a:endParaRPr lang="en-US" altLang="zh-CN"/>
          </a:p>
        </p:txBody>
      </p:sp>
      <p:pic>
        <p:nvPicPr>
          <p:cNvPr id="148482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7425" y="598805"/>
            <a:ext cx="2383790" cy="20497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8484" name="文本框 5"/>
          <p:cNvSpPr txBox="1"/>
          <p:nvPr/>
        </p:nvSpPr>
        <p:spPr>
          <a:xfrm>
            <a:off x="9430351" y="1279843"/>
            <a:ext cx="1858962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3200" b="1" i="1" dirty="0">
                <a:solidFill>
                  <a:srgbClr val="DC128A"/>
                </a:solidFill>
                <a:latin typeface="Times New Roman" panose="02020603050405020304" charset="0"/>
                <a:ea typeface="等线" panose="02010600030101010101" pitchFamily="2" charset="-122"/>
              </a:rPr>
              <a:t>in case</a:t>
            </a:r>
            <a:endParaRPr lang="en-US" altLang="zh-CN" sz="3200" b="1" i="1" dirty="0">
              <a:solidFill>
                <a:srgbClr val="DC128A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</p:txBody>
      </p:sp>
      <p:sp>
        <p:nvSpPr>
          <p:cNvPr id="148485" name="文本框 6"/>
          <p:cNvSpPr txBox="1"/>
          <p:nvPr/>
        </p:nvSpPr>
        <p:spPr>
          <a:xfrm>
            <a:off x="7958738" y="1772603"/>
            <a:ext cx="211772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3200" b="1" i="1" dirty="0">
                <a:solidFill>
                  <a:srgbClr val="DC128A"/>
                </a:solidFill>
                <a:latin typeface="Times New Roman" panose="02020603050405020304" charset="0"/>
                <a:ea typeface="等线" panose="02010600030101010101" pitchFamily="2" charset="-122"/>
              </a:rPr>
              <a:t>make it</a:t>
            </a:r>
            <a:endParaRPr lang="en-US" altLang="zh-CN" sz="3200" b="1" i="1" dirty="0">
              <a:solidFill>
                <a:srgbClr val="DC128A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</p:txBody>
      </p:sp>
      <p:pic>
        <p:nvPicPr>
          <p:cNvPr id="145414" name="图片 75782"/>
          <p:cNvPicPr>
            <a:picLocks noChangeAspect="1"/>
          </p:cNvPicPr>
          <p:nvPr/>
        </p:nvPicPr>
        <p:blipFill>
          <a:blip r:embed="rId2"/>
          <a:srcRect r="35810"/>
          <a:stretch>
            <a:fillRect/>
          </a:stretch>
        </p:blipFill>
        <p:spPr>
          <a:xfrm>
            <a:off x="940435" y="3403600"/>
            <a:ext cx="2430780" cy="17557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3549015" y="3157855"/>
            <a:ext cx="8312785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eaLnBrk="1" hangingPunct="1"/>
            <a:r>
              <a:rPr lang="en-US" altLang="zh-CN" sz="3200" dirty="0">
                <a:solidFill>
                  <a:srgbClr val="191919"/>
                </a:solidFill>
                <a:latin typeface="Times New Roman" panose="02020603050405020304" charset="0"/>
                <a:ea typeface="PingFang SC" pitchFamily="34" charset="-122"/>
                <a:sym typeface="+mn-ea"/>
              </a:rPr>
              <a:t>30.</a:t>
            </a:r>
            <a:endParaRPr lang="en-US" altLang="zh-CN" sz="3200" dirty="0">
              <a:solidFill>
                <a:srgbClr val="191919"/>
              </a:solidFill>
              <a:latin typeface="Times New Roman" panose="02020603050405020304" charset="0"/>
              <a:ea typeface="PingFang SC" pitchFamily="34" charset="-122"/>
              <a:sym typeface="+mn-ea"/>
            </a:endParaRPr>
          </a:p>
          <a:p>
            <a:pPr eaLnBrk="1" hangingPunct="1"/>
            <a:r>
              <a:rPr lang="en-US" altLang="zh-CN" sz="3200" dirty="0">
                <a:solidFill>
                  <a:srgbClr val="191919"/>
                </a:solidFill>
                <a:latin typeface="Times New Roman" panose="02020603050405020304" charset="0"/>
                <a:ea typeface="PingFang SC" pitchFamily="34" charset="-122"/>
                <a:sym typeface="+mn-ea"/>
              </a:rPr>
              <a:t>Their marriage has been ____________for a couple of months.</a:t>
            </a:r>
            <a:r>
              <a:rPr lang="zh-CN" altLang="en-US" sz="3200" dirty="0">
                <a:solidFill>
                  <a:srgbClr val="191919"/>
                </a:solidFill>
                <a:latin typeface="Times New Roman" panose="02020603050405020304" charset="0"/>
                <a:ea typeface="PingFang SC" pitchFamily="34" charset="-122"/>
                <a:sym typeface="+mn-ea"/>
              </a:rPr>
              <a:t> </a:t>
            </a:r>
            <a:r>
              <a:rPr lang="en-US" altLang="zh-CN" sz="3200" dirty="0">
                <a:solidFill>
                  <a:srgbClr val="191919"/>
                </a:solidFill>
                <a:latin typeface="Times New Roman" panose="02020603050405020304" charset="0"/>
                <a:ea typeface="PingFang SC" pitchFamily="34" charset="-122"/>
                <a:sym typeface="+mn-ea"/>
              </a:rPr>
              <a:t>Neither of them admit they are ___________ and both of them are __________.</a:t>
            </a:r>
            <a:endParaRPr lang="en-US" altLang="zh-CN" sz="3200" dirty="0">
              <a:solidFill>
                <a:srgbClr val="191919"/>
              </a:solidFill>
              <a:latin typeface="Times New Roman" panose="02020603050405020304" charset="0"/>
              <a:ea typeface="PingFang SC" pitchFamily="34" charset="-122"/>
              <a:sym typeface="+mn-ea"/>
            </a:endParaRPr>
          </a:p>
        </p:txBody>
      </p:sp>
      <p:sp>
        <p:nvSpPr>
          <p:cNvPr id="145411" name="矩形 5"/>
          <p:cNvSpPr/>
          <p:nvPr/>
        </p:nvSpPr>
        <p:spPr>
          <a:xfrm>
            <a:off x="7683783" y="3589656"/>
            <a:ext cx="233934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1" hangingPunct="1"/>
            <a:r>
              <a:rPr lang="en-US" altLang="zh-CN" sz="3200" b="1" i="1" dirty="0">
                <a:solidFill>
                  <a:srgbClr val="DC128A"/>
                </a:solidFill>
                <a:latin typeface="Times New Roman" panose="02020603050405020304" charset="0"/>
                <a:ea typeface="PingFang SC" pitchFamily="34" charset="-122"/>
              </a:rPr>
              <a:t>on the rocks </a:t>
            </a:r>
            <a:endParaRPr lang="en-US" altLang="zh-CN" sz="3200" b="1" i="1" dirty="0">
              <a:solidFill>
                <a:srgbClr val="DC128A"/>
              </a:solidFill>
              <a:latin typeface="Times New Roman" panose="02020603050405020304" charset="0"/>
              <a:ea typeface="PingFang SC" pitchFamily="34" charset="-122"/>
            </a:endParaRPr>
          </a:p>
        </p:txBody>
      </p:sp>
      <p:sp>
        <p:nvSpPr>
          <p:cNvPr id="145412" name="文本框 6"/>
          <p:cNvSpPr txBox="1"/>
          <p:nvPr/>
        </p:nvSpPr>
        <p:spPr>
          <a:xfrm>
            <a:off x="3571206" y="4572318"/>
            <a:ext cx="276542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/>
            <a:r>
              <a:rPr lang="en-US" altLang="zh-CN" sz="3200" b="1" i="1" dirty="0">
                <a:solidFill>
                  <a:srgbClr val="DC128A"/>
                </a:solidFill>
                <a:latin typeface="Times New Roman" panose="02020603050405020304" charset="0"/>
                <a:ea typeface="等线" panose="02010600030101010101" pitchFamily="2" charset="-122"/>
              </a:rPr>
              <a:t>in the wrong</a:t>
            </a:r>
            <a:endParaRPr lang="en-US" altLang="zh-CN" sz="3200" b="1" i="1" dirty="0">
              <a:solidFill>
                <a:srgbClr val="DC128A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</p:txBody>
      </p:sp>
      <p:sp>
        <p:nvSpPr>
          <p:cNvPr id="145413" name="文本框 7"/>
          <p:cNvSpPr txBox="1"/>
          <p:nvPr/>
        </p:nvSpPr>
        <p:spPr>
          <a:xfrm>
            <a:off x="9436100" y="4575810"/>
            <a:ext cx="180340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eaLnBrk="1" hangingPunct="1"/>
            <a:r>
              <a:rPr lang="en-US" altLang="zh-CN" sz="3200" b="1" i="1" dirty="0">
                <a:solidFill>
                  <a:srgbClr val="DC128A"/>
                </a:solidFill>
                <a:latin typeface="Times New Roman" panose="02020603050405020304" charset="0"/>
                <a:ea typeface="等线" panose="02010600030101010101" pitchFamily="2" charset="-122"/>
              </a:rPr>
              <a:t>at a loss</a:t>
            </a:r>
            <a:endParaRPr lang="en-US" altLang="zh-CN" sz="3200" b="1" i="1" dirty="0">
              <a:solidFill>
                <a:srgbClr val="DC128A"/>
              </a:solidFill>
              <a:latin typeface="Times New Roman" panose="02020603050405020304" charset="0"/>
              <a:ea typeface="等线" panose="02010600030101010101" pitchFamily="2" charset="-122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8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8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5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45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484" grpId="0"/>
      <p:bldP spid="148484" grpId="1"/>
      <p:bldP spid="148485" grpId="0"/>
      <p:bldP spid="148485" grpId="1"/>
      <p:bldP spid="145411" grpId="0"/>
      <p:bldP spid="145411" grpId="1"/>
      <p:bldP spid="145412" grpId="0"/>
      <p:bldP spid="145412" grpId="1"/>
      <p:bldP spid="145413" grpId="0"/>
      <p:bldP spid="145413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6562" name="文本框 70657"/>
          <p:cNvSpPr txBox="1">
            <a:spLocks noChangeArrowheads="1"/>
          </p:cNvSpPr>
          <p:nvPr/>
        </p:nvSpPr>
        <p:spPr bwMode="auto">
          <a:xfrm>
            <a:off x="996315" y="1189355"/>
            <a:ext cx="9897110" cy="544068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15" b="1" i="0" u="none" strike="noStrike" kern="120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Translate the following sentences into English.</a:t>
            </a:r>
            <a:endParaRPr kumimoji="0" lang="en-US" altLang="zh-CN" sz="3215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Times New Roman" panose="02020603050405020304" charset="0"/>
              <a:ea typeface="华文中宋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1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31. </a:t>
            </a:r>
            <a:r>
              <a:rPr kumimoji="0" lang="zh-CN" altLang="en-US" sz="3215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这个想法很值得考虑。</a:t>
            </a:r>
            <a:r>
              <a:rPr kumimoji="0" lang="zh-CN" altLang="zh-CN" sz="3215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(</a:t>
            </a:r>
            <a:r>
              <a:rPr kumimoji="0" lang="en-US" altLang="zh-CN" sz="3215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be worth </a:t>
            </a:r>
            <a:r>
              <a:rPr kumimoji="0" lang="en-US" altLang="zh-CN" sz="3215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sth</a:t>
            </a:r>
            <a:r>
              <a:rPr kumimoji="0" lang="en-US" altLang="zh-CN" sz="3215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 / doing </a:t>
            </a:r>
            <a:r>
              <a:rPr kumimoji="0" lang="en-US" altLang="zh-CN" sz="3215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sth</a:t>
            </a:r>
            <a:r>
              <a:rPr kumimoji="0" lang="zh-CN" altLang="zh-CN" sz="3215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 ) </a:t>
            </a:r>
            <a:r>
              <a:rPr kumimoji="0" lang="en-US" altLang="zh-CN" sz="321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_____________________________________________</a:t>
            </a:r>
            <a:endParaRPr kumimoji="0" lang="en-US" altLang="zh-CN" sz="3215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charset="0"/>
              <a:ea typeface="华文中宋" panose="0201060004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1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32. </a:t>
            </a:r>
            <a:r>
              <a:rPr kumimoji="0" lang="en-US" altLang="zh-CN" sz="3215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三千英里是一段很长的距离</a:t>
            </a:r>
            <a:r>
              <a:rPr kumimoji="0" lang="en-US" altLang="zh-CN" sz="321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。</a:t>
            </a:r>
            <a:r>
              <a:rPr kumimoji="0" lang="en-US" altLang="zh-CN" sz="3215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(</a:t>
            </a:r>
            <a:r>
              <a:rPr kumimoji="0" lang="zh-CN" altLang="en-US" sz="3215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复数名词做主语</a:t>
            </a:r>
            <a:r>
              <a:rPr kumimoji="0" lang="en-US" altLang="zh-CN" sz="3215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</a:rPr>
              <a:t>)</a:t>
            </a:r>
            <a:r>
              <a:rPr kumimoji="0" lang="en-US" altLang="zh-CN" sz="321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   _____________________________________________</a:t>
            </a:r>
            <a:endParaRPr kumimoji="0" lang="en-US" altLang="zh-CN" sz="3215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charset="0"/>
              <a:ea typeface="华文中宋" panose="0201060004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1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charset="0"/>
                <a:ea typeface="华文中宋" panose="02010600040101010101" pitchFamily="2" charset="-122"/>
                <a:cs typeface="+mn-cs"/>
              </a:rPr>
              <a:t>33. </a:t>
            </a:r>
            <a:r>
              <a:rPr lang="en-US" altLang="zh-CN" sz="3215" b="1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  <a:sym typeface="+mn-ea"/>
              </a:rPr>
              <a:t>我怎么能放弃生活中这些美好的东西呢？(let go of)</a:t>
            </a:r>
            <a:endParaRPr lang="en-US" altLang="zh-CN" sz="3215" b="1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charset="0"/>
              <a:ea typeface="黑体" panose="02010609060101010101" charset="-122"/>
              <a:cs typeface="Times New Roman" panose="02020603050405020304" charset="0"/>
              <a:sym typeface="+mn-ea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15" b="1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_______________________________________________</a:t>
            </a:r>
            <a:endParaRPr kumimoji="0" lang="en-US" altLang="zh-CN" sz="3215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15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charset="0"/>
              <a:ea typeface="华文中宋" panose="0201060004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3215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charset="0"/>
              <a:ea typeface="华文中宋" panose="02010600040101010101" pitchFamily="2" charset="-122"/>
              <a:cs typeface="+mn-cs"/>
            </a:endParaRPr>
          </a:p>
        </p:txBody>
      </p:sp>
      <p:sp>
        <p:nvSpPr>
          <p:cNvPr id="2" name="文本框 70658"/>
          <p:cNvSpPr txBox="1">
            <a:spLocks noChangeArrowheads="1"/>
          </p:cNvSpPr>
          <p:nvPr/>
        </p:nvSpPr>
        <p:spPr bwMode="auto">
          <a:xfrm>
            <a:off x="1443321" y="2462848"/>
            <a:ext cx="7292975" cy="51181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15" b="1" i="1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charset="0"/>
                <a:ea typeface="黑体" panose="02010609060101010101" charset="-122"/>
                <a:cs typeface="+mn-cs"/>
              </a:rPr>
              <a:t>This idea </a:t>
            </a:r>
            <a:r>
              <a:rPr kumimoji="0" lang="zh-CN" altLang="en-US" sz="3215" b="1" i="1" u="none" strike="noStrike" kern="1200" cap="none" spc="0" normalizeH="0" baseline="0" noProof="0">
                <a:ln>
                  <a:noFill/>
                </a:ln>
                <a:solidFill>
                  <a:srgbClr val="2D19F1"/>
                </a:solidFill>
                <a:effectLst/>
                <a:uLnTx/>
                <a:uFillTx/>
                <a:latin typeface="Times New Roman" panose="02020603050405020304" charset="0"/>
                <a:ea typeface="黑体" panose="02010609060101010101" charset="-122"/>
                <a:cs typeface="+mn-cs"/>
              </a:rPr>
              <a:t>is well worth considering</a:t>
            </a:r>
            <a:r>
              <a:rPr kumimoji="0" lang="zh-CN" altLang="en-US" sz="3215" b="1" i="1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charset="0"/>
                <a:ea typeface="黑体" panose="02010609060101010101" charset="-122"/>
                <a:cs typeface="+mn-cs"/>
              </a:rPr>
              <a:t>. </a:t>
            </a:r>
            <a:endParaRPr kumimoji="0" lang="zh-CN" altLang="en-US" sz="3215" b="1" i="1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charset="0"/>
              <a:ea typeface="黑体" panose="02010609060101010101" charset="-122"/>
              <a:cs typeface="+mn-cs"/>
            </a:endParaRPr>
          </a:p>
        </p:txBody>
      </p:sp>
      <p:sp>
        <p:nvSpPr>
          <p:cNvPr id="10" name="文本框 70660"/>
          <p:cNvSpPr txBox="1">
            <a:spLocks noChangeArrowheads="1"/>
          </p:cNvSpPr>
          <p:nvPr/>
        </p:nvSpPr>
        <p:spPr bwMode="auto">
          <a:xfrm>
            <a:off x="1529046" y="3559493"/>
            <a:ext cx="7864475" cy="51181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215" b="1" i="1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charset="0"/>
                <a:ea typeface="黑体" panose="02010609060101010101" charset="-122"/>
                <a:cs typeface="+mn-cs"/>
              </a:rPr>
              <a:t>Three thousand miles</a:t>
            </a:r>
            <a:r>
              <a:rPr kumimoji="0" lang="en-US" altLang="zh-CN" sz="3215" b="1" i="1" u="none" strike="noStrike" kern="1200" cap="none" spc="0" normalizeH="0" baseline="0" noProof="0">
                <a:ln>
                  <a:noFill/>
                </a:ln>
                <a:solidFill>
                  <a:srgbClr val="2D19F1"/>
                </a:solidFill>
                <a:effectLst/>
                <a:uLnTx/>
                <a:uFillTx/>
                <a:latin typeface="Times New Roman" panose="02020603050405020304" charset="0"/>
                <a:ea typeface="黑体" panose="02010609060101010101" charset="-122"/>
                <a:cs typeface="+mn-cs"/>
              </a:rPr>
              <a:t> is</a:t>
            </a:r>
            <a:r>
              <a:rPr kumimoji="0" lang="en-US" altLang="zh-CN" sz="3215" b="1" i="1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charset="0"/>
                <a:ea typeface="黑体" panose="02010609060101010101" charset="-122"/>
                <a:cs typeface="+mn-cs"/>
              </a:rPr>
              <a:t> a long distance.</a:t>
            </a:r>
            <a:endParaRPr kumimoji="0" lang="en-US" altLang="zh-CN" sz="3215" b="1" i="1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charset="0"/>
              <a:ea typeface="黑体" panose="02010609060101010101" charset="-122"/>
              <a:cs typeface="+mn-cs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63320" y="4720590"/>
            <a:ext cx="8540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How can I</a:t>
            </a:r>
            <a:r>
              <a:rPr lang="en-US" altLang="zh-CN" sz="3200" b="1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</a:t>
            </a:r>
            <a:r>
              <a:rPr lang="en-US" altLang="zh-CN" sz="3200" b="1" noProof="0">
                <a:ln>
                  <a:noFill/>
                </a:ln>
                <a:solidFill>
                  <a:srgbClr val="2D19F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let go of</a:t>
            </a:r>
            <a:r>
              <a:rPr lang="en-US" altLang="zh-CN" sz="3200" b="1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</a:t>
            </a:r>
            <a:r>
              <a:rPr lang="en-US" altLang="zh-CN" sz="3200" b="1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everything good in my life?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  <p:bldP spid="1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94030" y="995045"/>
            <a:ext cx="7933690" cy="4570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9.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催促；逼迫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v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10.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热切的；渴望的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11.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青年时期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12. </a:t>
            </a:r>
            <a:r>
              <a:rPr lang="zh-CN" altLang="en-US" sz="3200" dirty="0">
                <a:solidFill>
                  <a:schemeClr val="tx1"/>
                </a:solidFill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冒险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n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13. 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可变通的；灵活的</a:t>
            </a:r>
            <a:r>
              <a:rPr lang="zh-CN" alt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adj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endParaRPr lang="en-US" sz="3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14.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sym typeface="+mn-ea"/>
              </a:rPr>
              <a:t>be on sb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’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sym typeface="+mn-ea"/>
              </a:rPr>
              <a:t>s back about </a:t>
            </a:r>
            <a:r>
              <a:rPr lang="en-US" altLang="zh-CN" sz="3200" dirty="0" err="1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sym typeface="+mn-ea"/>
              </a:rPr>
              <a:t>sth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kumimoji="0" sz="3200" b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15.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charset="0"/>
                <a:ea typeface="思源黑体 CN Heavy" panose="020B0A00000000000000" pitchFamily="34" charset="-122"/>
                <a:sym typeface="+mn-ea"/>
              </a:rPr>
              <a:t>kangaroo</a:t>
            </a:r>
            <a:r>
              <a:rPr lang="en-US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</a:t>
            </a:r>
            <a:r>
              <a:rPr lang="en-US" sz="3200" i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n </a:t>
            </a:r>
            <a:r>
              <a:rPr lang="en-US" altLang="zh-CN"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_____________ </a:t>
            </a:r>
            <a:r>
              <a:rPr sz="32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  </a:t>
            </a:r>
            <a:endParaRPr lang="zh-CN" altLang="en-US" sz="32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12" name="Rectangle 30"/>
          <p:cNvSpPr>
            <a:spLocks noChangeArrowheads="1"/>
          </p:cNvSpPr>
          <p:nvPr/>
        </p:nvSpPr>
        <p:spPr bwMode="auto">
          <a:xfrm>
            <a:off x="3793490" y="1095375"/>
            <a:ext cx="2117725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press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6" name="Rectangle 30"/>
          <p:cNvSpPr>
            <a:spLocks noChangeArrowheads="1"/>
          </p:cNvSpPr>
          <p:nvPr/>
        </p:nvSpPr>
        <p:spPr bwMode="auto">
          <a:xfrm>
            <a:off x="4345842" y="174120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eager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7" name="Rectangle 30"/>
          <p:cNvSpPr>
            <a:spLocks noChangeArrowheads="1"/>
          </p:cNvSpPr>
          <p:nvPr/>
        </p:nvSpPr>
        <p:spPr bwMode="auto">
          <a:xfrm>
            <a:off x="3251200" y="2386965"/>
            <a:ext cx="2357120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youth</a:t>
            </a:r>
            <a:endParaRPr lang="en-US" altLang="zh-CN" sz="3200" b="1" dirty="0">
              <a:solidFill>
                <a:srgbClr val="C00000"/>
              </a:solidFill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8" name="Rectangle 30"/>
          <p:cNvSpPr>
            <a:spLocks noChangeArrowheads="1"/>
          </p:cNvSpPr>
          <p:nvPr/>
        </p:nvSpPr>
        <p:spPr bwMode="auto">
          <a:xfrm>
            <a:off x="2239010" y="3032760"/>
            <a:ext cx="2605405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adventure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思源黑体 CN Heavy" panose="020B0A00000000000000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6" name="Rectangle 30"/>
          <p:cNvSpPr>
            <a:spLocks noChangeArrowheads="1"/>
          </p:cNvSpPr>
          <p:nvPr/>
        </p:nvSpPr>
        <p:spPr bwMode="auto">
          <a:xfrm>
            <a:off x="4844415" y="4324350"/>
            <a:ext cx="3319145" cy="546100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no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缠磨；烦扰</a:t>
            </a:r>
            <a:endParaRPr lang="zh-CN" altLang="en-US" sz="3200" b="1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30" name="Rectangle 30"/>
          <p:cNvSpPr>
            <a:spLocks noChangeArrowheads="1"/>
          </p:cNvSpPr>
          <p:nvPr/>
        </p:nvSpPr>
        <p:spPr bwMode="auto">
          <a:xfrm>
            <a:off x="2813722" y="4933746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Kingsoft Phonetic Plain" charset="0"/>
              </a:rPr>
              <a:t>袋鼠</a:t>
            </a:r>
            <a:endParaRPr lang="zh-CN" altLang="en-US" sz="32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Kingsoft Phonetic Plain" charset="0"/>
            </a:endParaRPr>
          </a:p>
        </p:txBody>
      </p:sp>
      <p:sp>
        <p:nvSpPr>
          <p:cNvPr id="33" name="Rectangle 30"/>
          <p:cNvSpPr>
            <a:spLocks noChangeArrowheads="1"/>
          </p:cNvSpPr>
          <p:nvPr/>
        </p:nvSpPr>
        <p:spPr bwMode="auto">
          <a:xfrm>
            <a:off x="4889033" y="3619162"/>
            <a:ext cx="2710787" cy="492125"/>
          </a:xfrm>
          <a:prstGeom prst="rect">
            <a:avLst/>
          </a:prstGeom>
          <a:noFill/>
          <a:ln w="12700">
            <a:noFill/>
            <a:prstDash val="dashDot"/>
            <a:miter lim="800000"/>
          </a:ln>
        </p:spPr>
        <p:txBody>
          <a:bodyPr wrap="square" lIns="0" tIns="0" rIns="0" bIns="0">
            <a:spAutoFit/>
          </a:bodyPr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charset="0"/>
                <a:ea typeface="思源黑体 CN Heavy" panose="020B0A00000000000000" pitchFamily="34" charset="-122"/>
                <a:cs typeface="Times New Roman" panose="02020603050405020304" charset="0"/>
                <a:sym typeface="+mn-ea"/>
              </a:rPr>
              <a:t>flexible</a:t>
            </a:r>
            <a:r>
              <a:rPr lang="en-US" altLang="zh-CN" sz="32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/>
      <p:bldP spid="17" grpId="0"/>
      <p:bldP spid="18" grpId="0"/>
      <p:bldP spid="26" grpId="0"/>
      <p:bldP spid="30" grpId="0"/>
      <p:bldP spid="3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77190" y="490220"/>
            <a:ext cx="11609070" cy="6000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34. She reached the station just as the train ____________</a:t>
            </a:r>
            <a:r>
              <a:rPr lang="en-US" altLang="zh-CN" sz="2800" b="1">
                <a:latin typeface="Times New Roman" panose="02020603050405020304" charset="0"/>
                <a:cs typeface="Times New Roman" panose="02020603050405020304" charset="0"/>
              </a:rPr>
              <a:t>(</a:t>
            </a:r>
            <a:r>
              <a:rPr lang="zh-CN" altLang="en-US" sz="2800" b="1">
                <a:latin typeface="Times New Roman" panose="02020603050405020304" charset="0"/>
                <a:cs typeface="Times New Roman" panose="02020603050405020304" charset="0"/>
              </a:rPr>
              <a:t>进入视野</a:t>
            </a:r>
            <a:r>
              <a:rPr lang="en-US" altLang="zh-CN" sz="2800" b="1">
                <a:latin typeface="Times New Roman" panose="02020603050405020304" charset="0"/>
                <a:cs typeface="Times New Roman" panose="02020603050405020304" charset="0"/>
              </a:rPr>
              <a:t>).</a:t>
            </a:r>
            <a:endParaRPr lang="en-US" altLang="zh-CN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35. Realizing that you have sent an email that could get in trouble, you freeze in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</a:rPr>
              <a:t>                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(horrible)and burn with shame.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36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</a:rPr>
              <a:t>.                              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(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从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...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判断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)her facial expression, she might failed the exam.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37. Jack apologized ______Rose ________ his carelessness.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38. ____________(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在这种情况下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), anything is possible for those who hang on to hope.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39. We allow them to be left around because we’ve been _________ (ignore) of their value.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40. He has now made a full 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</a:rPr>
              <a:t>                  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(recover) from his _________  (suffer).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52055" y="490220"/>
            <a:ext cx="26257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came into sight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76220" y="1527175"/>
            <a:ext cx="14827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horror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70915" y="1953260"/>
            <a:ext cx="39039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Judging by/from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118610" y="2907030"/>
            <a:ext cx="6235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to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251575" y="2947670"/>
            <a:ext cx="9899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for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84935" y="3429000"/>
            <a:ext cx="2002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In this case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846310" y="4338955"/>
            <a:ext cx="2002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ignorant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094605" y="5330190"/>
            <a:ext cx="2002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recovery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846310" y="5330190"/>
            <a:ext cx="2002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suffering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74015" y="1039495"/>
            <a:ext cx="1134237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On our way to the house, it was raining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</a:rPr>
              <a:t>               </a:t>
            </a:r>
            <a:r>
              <a:rPr lang="zh-CN" altLang="en-US" sz="3200" u="sng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hard that we couldn't help wondering how long it would t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ake _________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(get) there. It was in the middle of Pearl City.</a:t>
            </a:r>
            <a:endParaRPr lang="zh-CN" altLang="en-US" sz="3200">
              <a:latin typeface="Times New Roman" panose="02020603050405020304" charset="0"/>
              <a:cs typeface="Times New Roman" panose="02020603050405020304" charset="0"/>
            </a:endParaRPr>
          </a:p>
          <a:p>
            <a:pPr indent="457200"/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We were f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i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rst greeted with the barking by a pack </a:t>
            </a:r>
            <a:r>
              <a:rPr lang="zh-CN" altLang="en-US" sz="3200" u="sng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</a:rPr>
              <a:t>             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dogs, seven to be exact. They were well trained b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y their masters________ 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</a:rPr>
              <a:t>                 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had great experience with caring for these animals. Our hosts shared many of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 their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experiences and reco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m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mended the most 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w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onderful places </a:t>
            </a:r>
            <a:r>
              <a:rPr lang="zh-CN" altLang="en-US" sz="3200" u="sng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</a:rPr>
              <a:t>                  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are worth visiting. For breakfast, we wer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e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</a:rPr>
              <a:t>able to eat papayas (木瓜) and other fruits from their trees in the backyard.</a:t>
            </a:r>
            <a:endParaRPr lang="zh-CN" altLang="en-US" sz="3200">
              <a:latin typeface="Times New Roman" panose="02020603050405020304" charset="0"/>
              <a:cs typeface="Times New Roman" panose="02020603050405020304" charset="0"/>
            </a:endParaRPr>
          </a:p>
          <a:p>
            <a:pPr indent="457200"/>
            <a:endParaRPr lang="zh-CN" altLang="en-US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80985" y="1039495"/>
            <a:ext cx="6223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so</a:t>
            </a:r>
            <a:endParaRPr lang="en-US" altLang="zh-CN" sz="320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703945" y="1517650"/>
            <a:ext cx="12877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to get</a:t>
            </a:r>
            <a:endParaRPr lang="en-US" altLang="zh-CN" sz="320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947785" y="2493645"/>
            <a:ext cx="12877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of</a:t>
            </a:r>
            <a:endParaRPr lang="en-US" altLang="zh-CN" sz="320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101215" y="4413250"/>
            <a:ext cx="12877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that</a:t>
            </a:r>
            <a:endParaRPr lang="en-US" altLang="zh-CN" sz="320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863455" y="2950210"/>
            <a:ext cx="16598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who/that</a:t>
            </a:r>
            <a:endParaRPr lang="en-US" altLang="zh-CN" sz="320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7360" y="358775"/>
            <a:ext cx="19907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</a:rPr>
              <a:t>41-50</a:t>
            </a:r>
            <a:endParaRPr lang="en-US" altLang="zh-CN" sz="32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/>
      <p:bldP spid="12" grpId="0"/>
      <p:bldP spid="11" grpId="0"/>
      <p:bldP spid="4" grpId="1"/>
      <p:bldP spid="5" grpId="1"/>
      <p:bldP spid="10" grpId="1"/>
      <p:bldP spid="12" grpId="1"/>
      <p:bldP spid="11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153913" y="4697284"/>
            <a:ext cx="7632059" cy="384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01650" y="995045"/>
            <a:ext cx="1100582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457200"/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When they were free from work, they invited us to local events and let us know of an interesting</a:t>
            </a:r>
            <a:r>
              <a:rPr lang="zh-CN" altLang="en-US" sz="3200" u="sng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(compete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) t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o watch, together 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w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ith the story behind it. They also shared with us many </a:t>
            </a:r>
            <a:r>
              <a:rPr lang="zh-CN" altLang="en-US" sz="3200" u="sng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   ______________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(tradition) stories about Hawai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were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hugely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popular with tourists. On the last day of our week-long stay, we </a:t>
            </a:r>
            <a:r>
              <a:rPr lang="zh-CN" altLang="en-US" sz="3200" u="sng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(invite) to attend a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private concert on a beautiful farm on the North Shore under the stars, meeting interesting locals with </a:t>
            </a:r>
            <a:r>
              <a:rPr lang="zh-CN" altLang="en-US" sz="3200" u="sng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3200" u="sng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 </a:t>
            </a:r>
            <a:r>
              <a:rPr lang="en-US" altLang="zh-CN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we </a:t>
            </a:r>
            <a:r>
              <a:rPr lang="zh-CN" altLang="en-US" sz="3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listened to musicians together.</a:t>
            </a:r>
            <a:endParaRPr lang="zh-CN" altLang="en-US" sz="32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13425" y="1469390"/>
            <a:ext cx="25095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competition</a:t>
            </a:r>
            <a:endParaRPr lang="en-US" altLang="zh-CN" sz="320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32840" y="2449195"/>
            <a:ext cx="22307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traditional</a:t>
            </a:r>
            <a:endParaRPr lang="en-US" altLang="zh-CN" sz="320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395970" y="2493645"/>
            <a:ext cx="19126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that/which</a:t>
            </a:r>
            <a:endParaRPr lang="en-US" altLang="zh-CN" sz="320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841500" y="3349625"/>
            <a:ext cx="25234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were invited</a:t>
            </a:r>
            <a:endParaRPr lang="en-US" altLang="zh-CN" sz="320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645025" y="4381500"/>
            <a:ext cx="12877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whom</a:t>
            </a:r>
            <a:endParaRPr lang="en-US" altLang="zh-CN" sz="320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3" grpId="0"/>
      <p:bldP spid="14" grpId="0"/>
      <p:bldP spid="16" grpId="0"/>
      <p:bldP spid="17" grpId="0"/>
      <p:bldP spid="4" grpId="1"/>
      <p:bldP spid="13" grpId="1"/>
      <p:bldP spid="14" grpId="1"/>
      <p:bldP spid="16" grpId="1"/>
      <p:bldP spid="1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259877" y="198751"/>
            <a:ext cx="1568923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design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62006" y="1896585"/>
            <a:ext cx="11319315" cy="40309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914400"/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16. Every </a:t>
            </a: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2" panose="05020102010507070707" pitchFamily="18" charset="2"/>
              </a:rPr>
              <a:t>_______________ </a:t>
            </a:r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(design) hopes that his work can stand the test of time.</a:t>
            </a:r>
            <a:r>
              <a:rPr lang="zh-CN" altLang="en-US" sz="3200" kern="100" dirty="0">
                <a:solidFill>
                  <a:schemeClr val="tx1"/>
                </a:solidFill>
                <a:latin typeface="Times New Roman" panose="02020603050405020304" charset="0"/>
              </a:rPr>
              <a:t>（</a:t>
            </a:r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20012</a:t>
            </a:r>
            <a:r>
              <a:rPr lang="en-US" altLang="zh-CN" sz="3200" kern="1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3200" kern="1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上海）</a:t>
            </a:r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  <a:p>
            <a:pPr algn="just" defTabSz="914400"/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  <a:p>
            <a:pPr algn="just" defTabSz="914400"/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17. This course is designed </a:t>
            </a:r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2" panose="05020102010507070707" pitchFamily="18" charset="2"/>
              </a:rPr>
              <a:t>__________</a:t>
            </a:r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 an introduction to the subject.</a:t>
            </a:r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  <a:p>
            <a:pPr algn="just" defTabSz="914400"/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  <a:p>
            <a:pPr algn="just" defTabSz="914400"/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18. It is said that the early European playing-cards were designed </a:t>
            </a:r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  <a:p>
            <a:pPr algn="just" defTabSz="914400"/>
            <a:r>
              <a:rPr lang="en-US" altLang="zh-CN" sz="3200" kern="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Wingdings 2" panose="05020102010507070707" pitchFamily="18" charset="2"/>
              </a:rPr>
              <a:t>_______________</a:t>
            </a:r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 entertainment</a:t>
            </a:r>
            <a:r>
              <a:rPr lang="zh-CN" altLang="en-US" sz="3200" kern="100" dirty="0">
                <a:solidFill>
                  <a:schemeClr val="tx1"/>
                </a:solidFill>
                <a:latin typeface="Times New Roman" panose="02020603050405020304" charset="0"/>
              </a:rPr>
              <a:t>（娱乐）</a:t>
            </a:r>
            <a:r>
              <a:rPr lang="en-US" altLang="zh-CN" sz="3200" kern="100" dirty="0">
                <a:solidFill>
                  <a:schemeClr val="tx1"/>
                </a:solidFill>
                <a:latin typeface="Times New Roman" panose="02020603050405020304" charset="0"/>
              </a:rPr>
              <a:t>and education.</a:t>
            </a:r>
            <a:endParaRPr lang="en-US" altLang="zh-CN" sz="3200" kern="100" dirty="0">
              <a:solidFill>
                <a:schemeClr val="tx1"/>
              </a:solidFill>
              <a:latin typeface="Times New Roman" panose="0202060305040502030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911938" y="1767741"/>
            <a:ext cx="16674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designer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396979" y="5260021"/>
            <a:ext cx="70884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for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33191" y="1013204"/>
            <a:ext cx="10495230" cy="553994"/>
          </a:xfrm>
          <a:prstGeom prst="rect">
            <a:avLst/>
          </a:prstGeom>
        </p:spPr>
        <p:txBody>
          <a:bodyPr wrap="square" lIns="91426" tIns="45718" rIns="91426" bIns="45718">
            <a:spAutoFit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一、在空白处填入</a:t>
            </a:r>
            <a:r>
              <a:rPr lang="en-US" altLang="zh-CN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个适当的单词或括号内单词的正确形式。</a:t>
            </a:r>
            <a:endParaRPr lang="zh-CN" altLang="en-US" sz="3000" b="1" dirty="0">
              <a:solidFill>
                <a:schemeClr val="tx1"/>
              </a:solidFill>
              <a:latin typeface="宋体" panose="02010600030101010101" pitchFamily="2" charset="-122"/>
              <a:ea typeface="黑体" panose="02010609060101010101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096000" y="3325495"/>
            <a:ext cx="120205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as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71495" y="3909060"/>
            <a:ext cx="5019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be designed as... </a:t>
            </a:r>
            <a:r>
              <a:rPr lang="zh-CN" altLang="en-US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被设计为</a:t>
            </a:r>
            <a:endParaRPr lang="zh-CN" altLang="en-US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612515" y="5927725"/>
            <a:ext cx="5019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be designed for... </a:t>
            </a:r>
            <a:r>
              <a:rPr lang="zh-CN" altLang="en-US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为</a:t>
            </a:r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...</a:t>
            </a:r>
            <a:r>
              <a:rPr lang="zh-CN" altLang="en-US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而设计</a:t>
            </a:r>
            <a:r>
              <a:rPr lang="en-US" altLang="zh-CN" sz="28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...</a:t>
            </a:r>
            <a:endParaRPr lang="en-US" altLang="zh-CN" sz="2800" b="1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7" grpId="0"/>
      <p:bldP spid="2" grpId="0"/>
      <p:bldP spid="3" grpId="0"/>
      <p:bldP spid="2" grpId="1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308517" y="1657080"/>
            <a:ext cx="11574966" cy="3969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19. </a:t>
            </a:r>
            <a:r>
              <a:rPr lang="zh-CN" altLang="en-US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那位设计师的才华给我们留下了深刻的印象。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(be impressed with, talent 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才华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)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   __________________________________________________________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20. 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Whether by chance or </a:t>
            </a:r>
            <a:r>
              <a:rPr lang="en-US" altLang="zh-CN" sz="28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by design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, it so happened that there were exactly 150 people in the station. </a:t>
            </a:r>
            <a:endParaRPr lang="zh-CN" altLang="en-US" sz="2800">
              <a:solidFill>
                <a:schemeClr val="tx1"/>
              </a:solidFill>
            </a:endParaRPr>
          </a:p>
          <a:p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     __________________________________________________________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90353" y="2676068"/>
            <a:ext cx="91066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We are very impressed with the designer’s talent.</a:t>
            </a:r>
            <a:endParaRPr lang="en-US" altLang="zh-CN" sz="32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10193" y="754495"/>
            <a:ext cx="6818379" cy="584771"/>
          </a:xfrm>
          <a:prstGeom prst="rect">
            <a:avLst/>
          </a:prstGeom>
        </p:spPr>
        <p:txBody>
          <a:bodyPr wrap="square" lIns="91426" tIns="45718" rIns="91426" bIns="45718">
            <a:spAutoFit/>
          </a:bodyPr>
          <a:lstStyle/>
          <a:p>
            <a:r>
              <a:rPr lang="zh-CN" altLang="en-US" sz="3200" b="1" dirty="0">
                <a:solidFill>
                  <a:schemeClr val="tx1"/>
                </a:solidFill>
                <a:latin typeface="宋体" panose="02010600030101010101" pitchFamily="2" charset="-122"/>
              </a:rPr>
              <a:t>二、根据所给词块，翻译下列句子。</a:t>
            </a:r>
            <a:endParaRPr lang="zh-CN" altLang="en-US" sz="3200" b="1" dirty="0">
              <a:solidFill>
                <a:schemeClr val="tx1"/>
              </a:solidFill>
              <a:latin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2980" y="4959350"/>
            <a:ext cx="97999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latin typeface="方正楷体_GB2312" panose="02000000000000000000" charset="-122"/>
                <a:ea typeface="方正楷体_GB2312" panose="02000000000000000000" charset="-122"/>
                <a:cs typeface="方正楷体_GB2312" panose="02000000000000000000" charset="-122"/>
              </a:rPr>
              <a:t>不知是偶然还是</a:t>
            </a:r>
            <a:r>
              <a:rPr lang="zh-CN" altLang="en-US" sz="3200">
                <a:solidFill>
                  <a:srgbClr val="C00000"/>
                </a:solidFill>
                <a:latin typeface="方正楷体_GB2312" panose="02000000000000000000" charset="-122"/>
                <a:ea typeface="方正楷体_GB2312" panose="02000000000000000000" charset="-122"/>
                <a:cs typeface="方正楷体_GB2312" panose="02000000000000000000" charset="-122"/>
              </a:rPr>
              <a:t>有意</a:t>
            </a:r>
            <a:r>
              <a:rPr lang="zh-CN" altLang="en-US" sz="3200">
                <a:latin typeface="方正楷体_GB2312" panose="02000000000000000000" charset="-122"/>
                <a:ea typeface="方正楷体_GB2312" panose="02000000000000000000" charset="-122"/>
                <a:cs typeface="方正楷体_GB2312" panose="02000000000000000000" charset="-122"/>
              </a:rPr>
              <a:t>，车站里正好有150人。</a:t>
            </a:r>
            <a:endParaRPr lang="zh-CN" altLang="en-US" sz="3200">
              <a:latin typeface="方正楷体_GB2312" panose="02000000000000000000" charset="-122"/>
              <a:ea typeface="方正楷体_GB2312" panose="02000000000000000000" charset="-122"/>
              <a:cs typeface="方正楷体_GB2312" panose="020000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602220" y="4373245"/>
            <a:ext cx="4161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by design=on purpose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" grpId="0"/>
      <p:bldP spid="2" grpId="1"/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259877" y="198751"/>
            <a:ext cx="1568923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expert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33191" y="1013204"/>
            <a:ext cx="10495230" cy="553994"/>
          </a:xfrm>
          <a:prstGeom prst="rect">
            <a:avLst/>
          </a:prstGeom>
        </p:spPr>
        <p:txBody>
          <a:bodyPr wrap="square" lIns="91426" tIns="45718" rIns="91426" bIns="45718">
            <a:spAutoFit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一、在空白处填入</a:t>
            </a:r>
            <a:r>
              <a:rPr lang="en-US" altLang="zh-CN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3000" b="1" dirty="0">
                <a:solidFill>
                  <a:schemeClr val="tx1"/>
                </a:solidFill>
                <a:latin typeface="宋体" panose="02010600030101010101" pitchFamily="2" charset="-122"/>
              </a:rPr>
              <a:t>个适当的单词或括号内单词的正确形式。</a:t>
            </a:r>
            <a:endParaRPr lang="zh-CN" altLang="en-US" sz="3000" b="1" dirty="0">
              <a:solidFill>
                <a:schemeClr val="tx1"/>
              </a:solidFill>
              <a:latin typeface="宋体" panose="02010600030101010101" pitchFamily="2" charset="-122"/>
              <a:ea typeface="黑体" panose="0201060906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0545" y="1844675"/>
            <a:ext cx="1138555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21. Some 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(expert) say that women will become more effective managers than men. </a:t>
            </a:r>
            <a:endParaRPr lang="zh-CN" altLang="en-US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endParaRPr lang="zh-CN" altLang="en-US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22.He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</a:t>
            </a:r>
            <a:r>
              <a:rPr lang="en-US" altLang="zh-CN" sz="32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             </a:t>
            </a:r>
            <a:r>
              <a:rPr lang="en-US" altLang="zh-CN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making toys. That is why he is quite popular with children.</a:t>
            </a:r>
            <a:endParaRPr lang="en-US" altLang="zh-CN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r>
              <a:rPr lang="zh-CN" altLang="en-US" sz="3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他擅长做玩具。这就是为什么他很受孩子们的欢迎。</a:t>
            </a:r>
            <a:endParaRPr lang="zh-CN" altLang="en-US" sz="3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176608" y="1844576"/>
            <a:ext cx="144653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experts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019763" y="3255546"/>
            <a:ext cx="45402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is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72313" y="3255546"/>
            <a:ext cx="128841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expert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94433" y="3255546"/>
            <a:ext cx="97345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at/in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46020" y="1377825"/>
            <a:ext cx="10777738" cy="41948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ts val="4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23. If the stress in your life is too much, you are likely ____________ (get) ill.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（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2016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上海改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endParaRPr lang="zh-CN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fontAlgn="auto">
              <a:lnSpc>
                <a:spcPts val="4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24. The harder you try to beat him, the ______________ (likely) you will get hit.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（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2014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辽宁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endParaRPr lang="zh-CN" altLang="zh-CN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fontAlgn="auto">
              <a:lnSpc>
                <a:spcPts val="4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25. Stephen Hawking believes that the earth is ___________ (likely) to be the only planet where life has developed gradually.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（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2010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福建改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endParaRPr lang="zh-CN" altLang="en-US" sz="2800" dirty="0">
              <a:solidFill>
                <a:schemeClr val="tx1"/>
              </a:solidFill>
            </a:endParaRPr>
          </a:p>
          <a:p>
            <a:pPr fontAlgn="auto">
              <a:lnSpc>
                <a:spcPts val="4000"/>
              </a:lnSpc>
            </a:pPr>
            <a:r>
              <a:rPr lang="en-US" altLang="zh-CN" sz="28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26. If one is late for a job interview, </a:t>
            </a:r>
            <a:r>
              <a:rPr lang="en-US" altLang="zh-CN" sz="2800" u="sng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                               </a:t>
            </a:r>
            <a:r>
              <a:rPr lang="en-US" altLang="zh-CN" sz="2800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he will get the job. </a:t>
            </a:r>
            <a:endParaRPr lang="en-US" altLang="zh-CN" sz="2800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  <a:p>
            <a:pPr fontAlgn="auto">
              <a:lnSpc>
                <a:spcPts val="4000"/>
              </a:lnSpc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如果一个人面试迟到了，他就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不太可能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得到这份工作。</a:t>
            </a:r>
            <a:endParaRPr lang="zh-CN" altLang="en-US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TextBox 11"/>
          <p:cNvSpPr txBox="1"/>
          <p:nvPr/>
        </p:nvSpPr>
        <p:spPr>
          <a:xfrm>
            <a:off x="8759491" y="1447610"/>
            <a:ext cx="12775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zh-CN" altLang="zh-CN" sz="2800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to get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12286" y="2362408"/>
            <a:ext cx="2016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more likely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967403" y="3394198"/>
            <a:ext cx="1584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unlikely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2030" y="670199"/>
            <a:ext cx="1382110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likely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5" name="TextBox 19"/>
          <p:cNvSpPr txBox="1"/>
          <p:nvPr/>
        </p:nvSpPr>
        <p:spPr>
          <a:xfrm>
            <a:off x="5990590" y="4425950"/>
            <a:ext cx="31584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it is not likely that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9" grpId="0"/>
      <p:bldP spid="20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259715" y="198755"/>
            <a:ext cx="2245995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unique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85165" y="857250"/>
            <a:ext cx="1120521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27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.              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n. 独特性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28. Don’t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to improve yourself.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不要错过这个独一无二的提升自己的机会。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29. You will get used to his way of doing things which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</a:t>
            </a:r>
            <a:r>
              <a:rPr lang="en-US" altLang="zh-CN" sz="2800" u="sng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      </a:t>
            </a:r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him.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28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pitchFamily="2" charset="-122"/>
              </a:rPr>
              <a:t>你会习惯他做事的独特方式。</a:t>
            </a:r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/>
            <a:endParaRPr lang="en-US" altLang="zh-CN" sz="28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9715" y="2957830"/>
            <a:ext cx="2245995" cy="70675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passive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8330" y="3832225"/>
            <a:ext cx="1067689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None/>
            </a:pPr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  <a:sym typeface="+mn-ea"/>
              </a:rPr>
              <a:t>30. passive smoking </a:t>
            </a:r>
            <a:endParaRPr lang="en-US" altLang="zh-CN" sz="2800">
              <a:uFillTx/>
              <a:latin typeface="Times New Roman" panose="02020603050405020304" charset="0"/>
              <a:ea typeface="宋体" panose="02010600030101010101" pitchFamily="2" charset="-122"/>
              <a:sym typeface="+mn-ea"/>
            </a:endParaRPr>
          </a:p>
          <a:p>
            <a:pPr algn="l">
              <a:buClrTx/>
              <a:buSzTx/>
              <a:buNone/>
            </a:pPr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</a:rPr>
              <a:t>31. When problems arise, we are supposed to deal with it </a:t>
            </a:r>
            <a:r>
              <a:rPr lang="en-US" altLang="zh-CN" sz="2800" u="sng"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    </a:t>
            </a:r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</a:rPr>
              <a:t>, not </a:t>
            </a:r>
            <a:r>
              <a:rPr lang="en-US" altLang="zh-CN" sz="2800" u="sng">
                <a:uFillTx/>
                <a:latin typeface="Times New Roman" panose="02020603050405020304" charset="0"/>
                <a:ea typeface="宋体" panose="02010600030101010101" pitchFamily="2" charset="-122"/>
              </a:rPr>
              <a:t>                     </a:t>
            </a:r>
            <a:r>
              <a:rPr lang="en-US" altLang="zh-CN" sz="2800">
                <a:uFillTx/>
                <a:latin typeface="Times New Roman" panose="02020603050405020304" charset="0"/>
                <a:ea typeface="宋体" panose="02010600030101010101" pitchFamily="2" charset="-122"/>
              </a:rPr>
              <a:t>.</a:t>
            </a:r>
            <a:endParaRPr lang="en-US" altLang="zh-CN" sz="2800">
              <a:uFillTx/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en-US" altLang="zh-CN" sz="2800">
                <a:uFillTx/>
                <a:latin typeface="宋体" panose="02010600030101010101" pitchFamily="2" charset="-122"/>
                <a:ea typeface="宋体" panose="02010600030101010101" pitchFamily="2" charset="-122"/>
              </a:rPr>
              <a:t>当问题出现时，我们应该积极地处理它，而不是被动地。</a:t>
            </a:r>
            <a:endParaRPr lang="en-US" altLang="zh-CN" sz="2800">
              <a:uFillTx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37823" y="754281"/>
            <a:ext cx="210312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uniqueness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109933" y="1248946"/>
            <a:ext cx="95059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miss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78688" y="1248946"/>
            <a:ext cx="72453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the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588973" y="1248946"/>
            <a:ext cx="138049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unique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969463" y="1248946"/>
            <a:ext cx="226060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opportunity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656148" y="2046506"/>
            <a:ext cx="45402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is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240983" y="2007771"/>
            <a:ext cx="138049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unique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621473" y="2007771"/>
            <a:ext cx="52133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to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774268" y="3832126"/>
            <a:ext cx="385762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3200" b="1" kern="100" dirty="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被动吸烟；吸二手烟</a:t>
            </a:r>
            <a:endParaRPr lang="zh-CN" altLang="en-US" sz="3200" b="1" kern="100" dirty="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882208" y="4156611"/>
            <a:ext cx="1514475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actively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377143" y="4618891"/>
            <a:ext cx="1741170" cy="58356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3200" b="1" kern="100" dirty="0">
                <a:solidFill>
                  <a:srgbClr val="C00000"/>
                </a:solidFill>
                <a:latin typeface="Times New Roman" panose="02020603050405020304" charset="0"/>
              </a:rPr>
              <a:t>passively</a:t>
            </a:r>
            <a:endParaRPr lang="en-US" altLang="zh-CN" sz="3200" b="1" kern="100" dirty="0">
              <a:solidFill>
                <a:srgbClr val="C00000"/>
              </a:solidFill>
              <a:latin typeface="Times New Roman" panose="0202060305040502030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9865" y="1285183"/>
            <a:ext cx="11539446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32. Be careful! The machine starts the moment you</a:t>
            </a:r>
            <a:endParaRPr lang="en-US" altLang="zh-CN" sz="28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____________________</a:t>
            </a:r>
            <a:r>
              <a:rPr lang="zh-CN" altLang="en-US" sz="2800" dirty="0">
                <a:solidFill>
                  <a:schemeClr val="tx1"/>
                </a:solidFill>
              </a:rPr>
              <a:t>（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按按钮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. (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2011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湖北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endParaRPr lang="zh-CN" altLang="zh-CN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33. They are __________________________________</a:t>
            </a:r>
            <a:r>
              <a:rPr lang="zh-CN" altLang="en-US" sz="2800" dirty="0">
                <a:solidFill>
                  <a:schemeClr val="tx1"/>
                </a:solidFill>
              </a:rPr>
              <a:t>（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催促我们迅速作决定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</a:rPr>
              <a:t>.</a:t>
            </a:r>
            <a:endParaRPr lang="zh-CN" altLang="zh-CN" sz="2800" dirty="0">
              <a:solidFill>
                <a:schemeClr val="tx1"/>
              </a:solidFill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34. He</a:t>
            </a:r>
            <a:r>
              <a:rPr lang="en-US" altLang="zh-CN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______________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（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继续前行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and finally got passed the finishing line.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（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2008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广东</a:t>
            </a:r>
            <a:r>
              <a:rPr lang="en-US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endParaRPr lang="en-US" altLang="zh-CN" sz="28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just"/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35. The story was reported ___________________________</a:t>
            </a:r>
            <a:r>
              <a:rPr lang="zh-CN" altLang="en-US" sz="2800" dirty="0">
                <a:solidFill>
                  <a:schemeClr val="tx1"/>
                </a:solidFill>
              </a:rPr>
              <a:t>（</a:t>
            </a:r>
            <a:r>
              <a:rPr lang="zh-CN" altLang="zh-CN" sz="2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在报刊和电视上</a:t>
            </a:r>
            <a:r>
              <a:rPr lang="zh-CN" altLang="en-US" sz="2800" dirty="0">
                <a:solidFill>
                  <a:schemeClr val="tx1"/>
                </a:solidFill>
              </a:rPr>
              <a:t>）</a:t>
            </a:r>
            <a:r>
              <a:rPr lang="en-US" altLang="zh-CN" sz="2800" dirty="0">
                <a:solidFill>
                  <a:schemeClr val="tx1"/>
                </a:solidFill>
              </a:rPr>
              <a:t>.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algn="just"/>
            <a:endParaRPr lang="en-US" altLang="zh-CN" sz="2800" dirty="0"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3435" y="2150290"/>
            <a:ext cx="2880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press the button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503170" y="2559685"/>
            <a:ext cx="59543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pressing us to make a quick decision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90402" y="3428918"/>
            <a:ext cx="2880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pressed on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31326" y="4235761"/>
            <a:ext cx="4572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in 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the</a:t>
            </a:r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 press and on television</a:t>
            </a:r>
            <a:endParaRPr lang="en-US" altLang="zh-CN" sz="2800" b="1" dirty="0">
              <a:solidFill>
                <a:srgbClr val="C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3"/>
          <p:cNvSpPr>
            <a:spLocks noChangeArrowheads="1"/>
          </p:cNvSpPr>
          <p:nvPr/>
        </p:nvSpPr>
        <p:spPr bwMode="auto">
          <a:xfrm>
            <a:off x="629920" y="776605"/>
            <a:ext cx="1544955" cy="683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2" tIns="34292" rIns="68582" bIns="34292">
            <a:spAutoFit/>
          </a:bodyPr>
          <a:lstStyle/>
          <a:p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Arial" panose="020B0604020202020204" pitchFamily="34" charset="0"/>
              </a:rPr>
              <a:t>press</a:t>
            </a:r>
            <a:endParaRPr lang="en-US" altLang="zh-CN" sz="4000" b="1" dirty="0">
              <a:solidFill>
                <a:schemeClr val="tx1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>
    <p:cover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3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5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3.xml><?xml version="1.0" encoding="utf-8"?>
<p:tagLst xmlns:p="http://schemas.openxmlformats.org/presentationml/2006/main">
  <p:tag name="KSO_WM_DIAGRAM_VIRTUALLY_FRAME" val="{&quot;height&quot;:471.345905511811,&quot;left&quot;:42.742204724409476,&quot;top&quot;:29.15,&quot;width&quot;:981.3456692913387}"/>
</p:tagLst>
</file>

<file path=ppt/tags/tag54.xml><?xml version="1.0" encoding="utf-8"?>
<p:tagLst xmlns:p="http://schemas.openxmlformats.org/presentationml/2006/main">
  <p:tag name="KSO_WM_DIAGRAM_VIRTUALLY_FRAME" val="{&quot;height&quot;:471.345905511811,&quot;left&quot;:42.742204724409476,&quot;top&quot;:29.15,&quot;width&quot;:981.3456692913387}"/>
</p:tagLst>
</file>

<file path=ppt/tags/tag55.xml><?xml version="1.0" encoding="utf-8"?>
<p:tagLst xmlns:p="http://schemas.openxmlformats.org/presentationml/2006/main">
  <p:tag name="KSO_WM_DIAGRAM_VIRTUALLY_FRAME" val="{&quot;height&quot;:471.345905511811,&quot;left&quot;:42.742204724409476,&quot;top&quot;:29.15,&quot;width&quot;:981.3456692913387}"/>
</p:tagLst>
</file>

<file path=ppt/tags/tag56.xml><?xml version="1.0" encoding="utf-8"?>
<p:tagLst xmlns:p="http://schemas.openxmlformats.org/presentationml/2006/main">
  <p:tag name="KSO_WM_DIAGRAM_VIRTUALLY_FRAME" val="{&quot;height&quot;:471.345905511811,&quot;left&quot;:42.742204724409476,&quot;top&quot;:29.15,&quot;width&quot;:981.3456692913387}"/>
</p:tagLst>
</file>

<file path=ppt/tags/tag57.xml><?xml version="1.0" encoding="utf-8"?>
<p:tagLst xmlns:p="http://schemas.openxmlformats.org/presentationml/2006/main">
  <p:tag name="KSO_WM_DIAGRAM_VIRTUALLY_FRAME" val="{&quot;height&quot;:471.345905511811,&quot;left&quot;:42.742204724409476,&quot;top&quot;:29.15,&quot;width&quot;:981.3456692913387}"/>
</p:tagLst>
</file>

<file path=ppt/tags/tag58.xml><?xml version="1.0" encoding="utf-8"?>
<p:tagLst xmlns:p="http://schemas.openxmlformats.org/presentationml/2006/main">
  <p:tag name="KSO_WM_DIAGRAM_VIRTUALLY_FRAME" val="{&quot;height&quot;:471.345905511811,&quot;left&quot;:42.742204724409476,&quot;top&quot;:29.15,&quot;width&quot;:981.3456692913387}"/>
</p:tagLst>
</file>

<file path=ppt/tags/tag59.xml><?xml version="1.0" encoding="utf-8"?>
<p:tagLst xmlns:p="http://schemas.openxmlformats.org/presentationml/2006/main">
  <p:tag name="KSO_WM_DIAGRAM_VIRTUALLY_FRAME" val="{&quot;height&quot;:471.345905511811,&quot;left&quot;:42.742204724409476,&quot;top&quot;:29.15,&quot;width&quot;:981.3456692913387}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DIAGRAM_VIRTUALLY_FRAME" val="{&quot;height&quot;:471.345905511811,&quot;left&quot;:42.742204724409476,&quot;top&quot;:29.15,&quot;width&quot;:981.3456692913387}"/>
</p:tagLst>
</file>

<file path=ppt/tags/tag6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7.xml><?xml version="1.0" encoding="utf-8"?>
<p:tagLst xmlns:p="http://schemas.openxmlformats.org/presentationml/2006/main">
  <p:tag name="COMMONDATA" val="eyJoZGlkIjoiZGUxODc1Nzk3MTg5OWNmZTZmMGY2YjAyYTNhOWQ5NDMifQ=="/>
  <p:tag name="commondata" val="eyJjb3VudCI6MSwiaGRpZCI6IjFjODJlZDkwNTIxY2MzMGVjZmRhYTg5YmQwY2VlOGFjIiwidXNlckNvdW50Ijox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汉仪正圆-45W"/>
        <a:ea typeface="汉仪正圆-45W"/>
        <a:cs typeface=""/>
      </a:majorFont>
      <a:minorFont>
        <a:latin typeface="汉仪正圆-45W"/>
        <a:ea typeface="汉仪正圆-45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正圆-45W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汉仪正圆-45W"/>
        <a:font script="Hebr" typeface="汉仪正圆-45W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正圆-45W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正圆-45W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汉仪正圆-45W"/>
        <a:font script="Hebr" typeface="汉仪正圆-45W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正圆-45W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12897</Words>
  <Application>WPS 演示</Application>
  <PresentationFormat>宽屏</PresentationFormat>
  <Paragraphs>644</Paragraphs>
  <Slides>32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56" baseType="lpstr">
      <vt:lpstr>Arial</vt:lpstr>
      <vt:lpstr>宋体</vt:lpstr>
      <vt:lpstr>Wingdings</vt:lpstr>
      <vt:lpstr>Wingdings</vt:lpstr>
      <vt:lpstr>汉仪正圆-45W</vt:lpstr>
      <vt:lpstr>Algerian</vt:lpstr>
      <vt:lpstr>汉仪中宋S</vt:lpstr>
      <vt:lpstr>Times New Roman</vt:lpstr>
      <vt:lpstr>思源黑体 CN Heavy</vt:lpstr>
      <vt:lpstr>黑体</vt:lpstr>
      <vt:lpstr>Kingsoft Phonetic Plain</vt:lpstr>
      <vt:lpstr>Wingdings 2</vt:lpstr>
      <vt:lpstr>方正楷体_GB2312</vt:lpstr>
      <vt:lpstr>Nexa Light</vt:lpstr>
      <vt:lpstr>Segoe Print</vt:lpstr>
      <vt:lpstr>华康少女文字W5(P)</vt:lpstr>
      <vt:lpstr>Calibri</vt:lpstr>
      <vt:lpstr>微软雅黑</vt:lpstr>
      <vt:lpstr>Arial Unicode MS</vt:lpstr>
      <vt:lpstr>Wingdings 3</vt:lpstr>
      <vt:lpstr>等线</vt:lpstr>
      <vt:lpstr>PingFang SC</vt:lpstr>
      <vt:lpstr>华文中宋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譞弋</cp:lastModifiedBy>
  <cp:revision>213</cp:revision>
  <dcterms:created xsi:type="dcterms:W3CDTF">2019-06-19T02:08:00Z</dcterms:created>
  <dcterms:modified xsi:type="dcterms:W3CDTF">2024-11-20T00:03:21Z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2052-12.1.0.18608</vt:lpwstr>
  </property>
  <property fmtid="{D5CDD505-2E9C-101B-9397-08002B2CF9AE}" pid="3" name="ICV">
    <vt:lpwstr>A361FA75CBF64F57B942166529291C81_11</vt:lpwstr>
  </property>
  <property fmtid="{D5CDD505-2E9C-101B-9397-08002B2CF9AE}" pid="4" name="KSOTemplateUUID">
    <vt:lpwstr>v1.0_mb_dBZf+Q2DMvmiDqIIuclW2w==</vt:lpwstr>
  </property>
</Properties>
</file>

<file path=docProps/thumbnail.jpeg>
</file>